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presProps.xml" ContentType="application/vnd.openxmlformats-officedocument.presentationml.presProps+xml"/>
  <Override PartName="/ppt/media/image8.svg" ContentType="image/svg"/>
  <Override PartName="/ppt/media/image34.svg" ContentType="image/svg"/>
  <Override PartName="/ppt/media/image10.svg" ContentType="image/svg"/>
  <Override PartName="/ppt/media/image12.svg" ContentType="image/svg"/>
  <Override PartName="/ppt/media/image24.svg" ContentType="image/svg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8288000" cy="10287000"/>
  <p:notesSz cx="7559675" cy="10691813"/>
  <p:embeddedFontLst>
    <p:embeddedFont>
      <p:font typeface="Bricolage Grotesque Bold"/>
    </p:embeddedFont>
    <p:embeddedFont>
      <p:font typeface="Open Sans"/>
      <p:regular r:id="rId22"/>
    </p:embeddedFont>
    <p:embeddedFont>
      <p:font typeface="Open Sans Bold"/>
    </p:embeddedFont>
    <p:embeddedFont>
      <p:font typeface="Bricolage Grotesque"/>
      <p:regular r:id="rId23"/>
    </p:embeddedFont>
    <p:embeddedFont>
      <p:font typeface="Holla"/>
      <p:regular r:id="rId24"/>
    </p:embeddedFont>
  </p:embeddedFontLst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font" Target="fonts/Font_1_Open_Sans_Regular.fntdata"/><Relationship Id="rId23" Type="http://schemas.openxmlformats.org/officeDocument/2006/relationships/font" Target="fonts/Font_2_Bricolage_Grotesque_Regular.fntdata"/><Relationship Id="rId24" Type="http://schemas.openxmlformats.org/officeDocument/2006/relationships/font" Target="fonts/Font_3_Holla_Regular.fntdata"/><Relationship Id="rId2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hr-H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F204140-4669-4715-A51B-2749C9A71715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2000" b="1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1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hr-H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ECC47B4-EA5C-4D12-AA8E-D9706E08AA79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2000" b="1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algn="l" defTabSz="9144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lvl="5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lvl="6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algn="l" defTabSz="9144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457200" lvl="1" algn="l" defTabSz="9144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914400" lvl="2" algn="l" defTabSz="9144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371600" lvl="3" algn="l" defTabSz="9144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828800" lvl="4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286000" lvl="5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743200" lvl="6" algn="l" defTabSz="9144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  <a:def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1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hr-H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3D9092E-4FAA-40E9-B4F5-711E6426E61A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hr-H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4EC8670-652E-4920-9C45-352B30AD8521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 vert="eaVert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 vert="eaVer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hr-H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5064AB4-1B3E-4F95-BF05-93A6537629F3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hr-H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9575CC9-F67F-4466-BB41-DF63D7ECD1EF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4000" b="1" u="none" strike="noStrike" cap="all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000" b="1" u="none" strike="noStrike" cap="all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  <a:defRPr lang="en-US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000" b="0" u="none" strike="noStrike">
              <a:solidFill>
                <a:schemeClr val="dk1">
                  <a:tint val="75000"/>
                </a:schemeClr>
              </a:solidFill>
              <a:effectLst/>
              <a:uFillTx/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hr-H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DCACA51-3E28-408C-A8FC-49424DCC7AAD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  <a:def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hr-H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1C464B9-9A04-4B1C-A4CC-10E663090F29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  <a:def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  <a:def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  <a:def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>
            <a:lvl1pPr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  <a:def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  <a:def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</a:lstStyle>
          <a:p>
            <a:pPr marL="343080" indent="-343080" algn="l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743040" lvl="1" indent="-285840" algn="l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143000" lvl="2" indent="-228600" algn="l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level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600200" lvl="3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057400" lvl="4" indent="-228600" algn="l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hr-H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1DF4A6B-934B-4E0A-AB02-BBA1A9A8B40B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Master title style</a:t>
            </a:r>
            <a:endParaRPr lang="en-US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hr-H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E53A05D-14E2-447A-9454-5227788028AE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l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l" defTabSz="914400">
              <a:lnSpc>
                <a:spcPct val="100000"/>
              </a:lnSpc>
              <a:buNone/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&lt;date/time&gt;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&lt;footer&gt;</a:t>
            </a:r>
            <a:endParaRPr lang="hr-H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71EE902-3751-4F60-91BB-2ABEA181E8B1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&lt;number&gt;</a:t>
            </a:fld>
            <a:endParaRPr lang="hr-H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>
              <a:buNone/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title text format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defRPr>
            </a:lvl7pPr>
          </a:lstStyle>
          <a:p>
            <a:pPr marL="432000" indent="-3240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Click to edit the outline text format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864000" lvl="1" indent="-3240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Second Outline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296000" lvl="2" indent="-2880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Third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1728000" lvl="3" indent="-2160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Fourth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160000" lvl="4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Fifth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2592000" lvl="5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Sixth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  <a:p>
            <a:pPr marL="3024000" lvl="6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Seventh Outline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svg"/><Relationship Id="rId6" Type="http://schemas.openxmlformats.org/officeDocument/2006/relationships/image" Target="../media/image33.png"/><Relationship Id="rId7" Type="http://schemas.openxmlformats.org/officeDocument/2006/relationships/image" Target="../media/image34.svg"/><Relationship Id="rId8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slideLayout" Target="../slideLayouts/slideLayout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view.genially.com/691b8068a013e10719080a44" TargetMode="Externa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8.png"/><Relationship Id="rId3" Type="http://schemas.openxmlformats.org/officeDocument/2006/relationships/image" Target="../media/image18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canva.link/qozbimfre1ngw8p" TargetMode="Externa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hyperlink" Target="https://youtu.be/K33byN8Ln-A?si=lN8azakjvWbh-OEN" TargetMode="External"/><Relationship Id="rId2" Type="http://schemas.openxmlformats.org/officeDocument/2006/relationships/image" Target="../media/image49.png"/><Relationship Id="rId3" Type="http://schemas.openxmlformats.org/officeDocument/2006/relationships/hyperlink" Target="https://youtu.be/_xlLTiuPc9U?si=v98h6IPUwzYOcQnx" TargetMode="External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hyperlink" Target="https://www.canva.com/design/DAHEzEzmBG4/F6A5OJ9vevtaGHVpGvtG-A/view?utm_content=DAHEzEzmBG4&amp;utm_campaign=designshare&amp;utm_medium=link&amp;utm_source=viewer" TargetMode="External"/><Relationship Id="rId2" Type="http://schemas.openxmlformats.org/officeDocument/2006/relationships/image" Target="../media/image51.png"/><Relationship Id="rId3" Type="http://schemas.openxmlformats.org/officeDocument/2006/relationships/hyperlink" Target="https://view.genially.com/699b4e5bd4c0833fff894037" TargetMode="Externa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slideLayout" Target="../slideLayouts/slideLayout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hyperlink" Target="https://online.pubhtml5.com/qsucd/oekf/" TargetMode="Externa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hyperlink" Target="https://www.storyjumper.com/book/read/188031391/699a210acf5e3" TargetMode="External"/><Relationship Id="rId6" Type="http://schemas.openxmlformats.org/officeDocument/2006/relationships/image" Target="../media/image57.png"/><Relationship Id="rId7" Type="http://schemas.openxmlformats.org/officeDocument/2006/relationships/slideLayout" Target="../slideLayouts/slideLayout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image" Target="../media/image8.svg"/><Relationship Id="rId5" Type="http://schemas.openxmlformats.org/officeDocument/2006/relationships/image" Target="../media/image9.png"/><Relationship Id="rId6" Type="http://schemas.openxmlformats.org/officeDocument/2006/relationships/image" Target="../media/image10.svg"/><Relationship Id="rId7" Type="http://schemas.openxmlformats.org/officeDocument/2006/relationships/image" Target="../media/image11.png"/><Relationship Id="rId8" Type="http://schemas.openxmlformats.org/officeDocument/2006/relationships/image" Target="../media/image12.sv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youtu.be/lqLsUAaria8" TargetMode="External"/><Relationship Id="rId2" Type="http://schemas.openxmlformats.org/officeDocument/2006/relationships/image" Target="../media/image19.png"/><Relationship Id="rId3" Type="http://schemas.openxmlformats.org/officeDocument/2006/relationships/hyperlink" Target="https://youtu.be/c1RtT1BbGS8" TargetMode="External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sv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hyperlink" Target="https://youtu.be/tYPUnaiA6qE?si=oh3nYe5G9f_G0SYG" TargetMode="External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 2"/>
          <p:cNvSpPr/>
          <p:nvPr/>
        </p:nvSpPr>
        <p:spPr>
          <a:xfrm>
            <a:off x="6838200" y="662760"/>
            <a:ext cx="9772560" cy="7048800"/>
          </a:xfrm>
          <a:custGeom>
            <a:avLst/>
            <a:gdLst>
              <a:gd name="textAreaLeft" fmla="*/ 0 w 9772560"/>
              <a:gd name="textAreaRight" fmla="*/ 9772920 w 9772560"/>
              <a:gd name="textAreaTop" fmla="*/ 0 h 7048800"/>
              <a:gd name="textAreaBottom" fmla="*/ 7049160 h 7048800"/>
            </a:gdLst>
            <a:ahLst/>
            <a:cxnLst/>
            <a:rect l="textAreaLeft" t="textAreaTop" r="textAreaRight" b="textAreaBottom"/>
            <a:pathLst>
              <a:path w="9772912" h="7049281">
                <a:moveTo>
                  <a:pt x="0" y="0"/>
                </a:moveTo>
                <a:lnTo>
                  <a:pt x="9772912" y="0"/>
                </a:lnTo>
                <a:lnTo>
                  <a:pt x="9772912" y="7049281"/>
                </a:lnTo>
                <a:lnTo>
                  <a:pt x="0" y="704928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62" name="Group 3"/>
          <p:cNvGrpSpPr/>
          <p:nvPr/>
        </p:nvGrpSpPr>
        <p:grpSpPr>
          <a:xfrm>
            <a:off x="7374960" y="1028880"/>
            <a:ext cx="8699040" cy="6223680"/>
            <a:chOff x="7374960" y="1028880"/>
            <a:chExt cx="8699040" cy="6223680"/>
          </a:xfrm>
        </p:grpSpPr>
        <p:sp>
          <p:nvSpPr>
            <p:cNvPr id="63" name="Freeform 4"/>
            <p:cNvSpPr/>
            <p:nvPr/>
          </p:nvSpPr>
          <p:spPr>
            <a:xfrm>
              <a:off x="7374960" y="1028880"/>
              <a:ext cx="8699040" cy="6223680"/>
            </a:xfrm>
            <a:custGeom>
              <a:avLst/>
              <a:gdLst>
                <a:gd name="textAreaLeft" fmla="*/ 0 w 8699040"/>
                <a:gd name="textAreaRight" fmla="*/ 8699400 w 8699040"/>
                <a:gd name="textAreaTop" fmla="*/ 0 h 6223680"/>
                <a:gd name="textAreaBottom" fmla="*/ 6224040 h 6223680"/>
              </a:gdLst>
              <a:ahLst/>
              <a:cxnLst/>
              <a:rect l="textAreaLeft" t="textAreaTop" r="textAreaRight" b="textAreaBottom"/>
              <a:pathLst>
                <a:path w="1642198" h="1174930">
                  <a:moveTo>
                    <a:pt x="0" y="0"/>
                  </a:moveTo>
                  <a:lnTo>
                    <a:pt x="1642198" y="0"/>
                  </a:lnTo>
                  <a:lnTo>
                    <a:pt x="1642198" y="1174930"/>
                  </a:lnTo>
                  <a:lnTo>
                    <a:pt x="0" y="117493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tIns="45000" rIns="90000" bIns="45000" anchor="t">
              <a:noAutofit/>
            </a:bodyPr>
            <a:p>
              <a:endParaRPr lang="hr-HR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64" name="Freeform 5"/>
          <p:cNvSpPr/>
          <p:nvPr/>
        </p:nvSpPr>
        <p:spPr>
          <a:xfrm>
            <a:off x="891720" y="662760"/>
            <a:ext cx="3404160" cy="2406240"/>
          </a:xfrm>
          <a:custGeom>
            <a:avLst/>
            <a:gdLst>
              <a:gd name="textAreaLeft" fmla="*/ 0 w 3404160"/>
              <a:gd name="textAreaRight" fmla="*/ 3404520 w 3404160"/>
              <a:gd name="textAreaTop" fmla="*/ 0 h 2406240"/>
              <a:gd name="textAreaBottom" fmla="*/ 2406600 h 2406240"/>
            </a:gdLst>
            <a:ahLst/>
            <a:cxnLst/>
            <a:rect l="textAreaLeft" t="textAreaTop" r="textAreaRight" b="textAreaBottom"/>
            <a:pathLst>
              <a:path w="3404478" h="2406555">
                <a:moveTo>
                  <a:pt x="0" y="0"/>
                </a:moveTo>
                <a:lnTo>
                  <a:pt x="3404477" y="0"/>
                </a:lnTo>
                <a:lnTo>
                  <a:pt x="3404477" y="2406555"/>
                </a:lnTo>
                <a:lnTo>
                  <a:pt x="0" y="240655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TextBox 6"/>
          <p:cNvSpPr/>
          <p:nvPr/>
        </p:nvSpPr>
        <p:spPr>
          <a:xfrm>
            <a:off x="491400" y="8382960"/>
            <a:ext cx="18308160" cy="144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10800"/>
              </a:lnSpc>
            </a:pPr>
            <a:r>
              <a:rPr lang="en-US" sz="10800" b="0" u="none" spc="-865" strike="noStrike">
                <a:solidFill>
                  <a:srgbClr val="FFFFFF"/>
                </a:solidFill>
                <a:effectLst/>
                <a:uFillTx/>
                <a:latin typeface="Bricolage Grotesque"/>
                <a:ea typeface="Bricolage Grotesque"/>
              </a:rPr>
              <a:t>LET’S ACT TO  LEARN EU TOPICS</a:t>
            </a:r>
            <a:endParaRPr lang="hr-HR" sz="10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6" name="Freeform 7"/>
          <p:cNvSpPr/>
          <p:nvPr/>
        </p:nvSpPr>
        <p:spPr>
          <a:xfrm>
            <a:off x="1444680" y="941400"/>
            <a:ext cx="2698920" cy="1848240"/>
          </a:xfrm>
          <a:custGeom>
            <a:avLst/>
            <a:gdLst>
              <a:gd name="textAreaLeft" fmla="*/ 0 w 2698920"/>
              <a:gd name="textAreaRight" fmla="*/ 2699280 w 2698920"/>
              <a:gd name="textAreaTop" fmla="*/ 0 h 1848240"/>
              <a:gd name="textAreaBottom" fmla="*/ 1848600 h 1848240"/>
            </a:gdLst>
            <a:ahLst/>
            <a:cxnLst/>
            <a:rect l="textAreaLeft" t="textAreaTop" r="textAreaRight" b="textAreaBottom"/>
            <a:pathLst>
              <a:path w="2699362" h="1848766">
                <a:moveTo>
                  <a:pt x="0" y="0"/>
                </a:moveTo>
                <a:lnTo>
                  <a:pt x="2699361" y="0"/>
                </a:lnTo>
                <a:lnTo>
                  <a:pt x="2699361" y="1848766"/>
                </a:lnTo>
                <a:lnTo>
                  <a:pt x="0" y="18487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" name="TextBox 8"/>
          <p:cNvSpPr/>
          <p:nvPr/>
        </p:nvSpPr>
        <p:spPr>
          <a:xfrm>
            <a:off x="675720" y="4820040"/>
            <a:ext cx="5832360" cy="57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759"/>
              </a:lnSpc>
            </a:pPr>
            <a:r>
              <a:rPr lang="en-US" sz="3400" b="0" u="none" strike="noStrike">
                <a:solidFill>
                  <a:srgbClr val="FFFFFF"/>
                </a:solidFill>
                <a:effectLst/>
                <a:uFillTx/>
                <a:latin typeface="Open Sans"/>
                <a:ea typeface="Open Sans"/>
              </a:rPr>
              <a:t>listopad 2025. - lipanj 2026</a:t>
            </a:r>
            <a:r>
              <a:rPr lang="en-US" sz="3400" b="0" u="none" strike="noStrike">
                <a:solidFill>
                  <a:srgbClr val="000000"/>
                </a:solidFill>
                <a:effectLst/>
                <a:uFillTx/>
                <a:latin typeface="Open Sans"/>
                <a:ea typeface="Open Sans"/>
              </a:rPr>
              <a:t>.   </a:t>
            </a:r>
            <a:endParaRPr lang="hr-HR" sz="3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Freeform 2"/>
          <p:cNvSpPr/>
          <p:nvPr/>
        </p:nvSpPr>
        <p:spPr>
          <a:xfrm rot="5400000">
            <a:off x="-570960" y="571320"/>
            <a:ext cx="10286640" cy="9143640"/>
          </a:xfrm>
          <a:custGeom>
            <a:avLst/>
            <a:gdLst>
              <a:gd name="textAreaLeft" fmla="*/ 0 w 10286640"/>
              <a:gd name="textAreaRight" fmla="*/ 10287000 w 10286640"/>
              <a:gd name="textAreaTop" fmla="*/ 0 h 9143640"/>
              <a:gd name="textAreaBottom" fmla="*/ 9144000 h 9143640"/>
            </a:gdLst>
            <a:ahLst/>
            <a:cxnLst/>
            <a:rect l="textAreaLeft" t="textAreaTop" r="textAreaRight" b="textAreaBottom"/>
            <a:pathLst>
              <a:path w="10287000" h="9144000">
                <a:moveTo>
                  <a:pt x="0" y="0"/>
                </a:moveTo>
                <a:lnTo>
                  <a:pt x="10287000" y="0"/>
                </a:lnTo>
                <a:lnTo>
                  <a:pt x="10287000" y="9144000"/>
                </a:lnTo>
                <a:lnTo>
                  <a:pt x="0" y="9144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5" name="Freeform 3"/>
          <p:cNvSpPr/>
          <p:nvPr/>
        </p:nvSpPr>
        <p:spPr>
          <a:xfrm>
            <a:off x="99360" y="-577440"/>
            <a:ext cx="8944920" cy="12652200"/>
          </a:xfrm>
          <a:custGeom>
            <a:avLst/>
            <a:gdLst>
              <a:gd name="textAreaLeft" fmla="*/ 0 w 8944920"/>
              <a:gd name="textAreaRight" fmla="*/ 8945280 w 8944920"/>
              <a:gd name="textAreaTop" fmla="*/ 0 h 12652200"/>
              <a:gd name="textAreaBottom" fmla="*/ 12652560 h 12652200"/>
            </a:gdLst>
            <a:ahLst/>
            <a:cxnLst/>
            <a:rect l="textAreaLeft" t="textAreaTop" r="textAreaRight" b="textAreaBottom"/>
            <a:pathLst>
              <a:path w="8945354" h="12652552">
                <a:moveTo>
                  <a:pt x="0" y="0"/>
                </a:moveTo>
                <a:lnTo>
                  <a:pt x="8945354" y="0"/>
                </a:lnTo>
                <a:lnTo>
                  <a:pt x="8945354" y="12652552"/>
                </a:lnTo>
                <a:lnTo>
                  <a:pt x="0" y="1265255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Freeform 4"/>
          <p:cNvSpPr/>
          <p:nvPr/>
        </p:nvSpPr>
        <p:spPr>
          <a:xfrm>
            <a:off x="10185480" y="2485080"/>
            <a:ext cx="6862320" cy="6094800"/>
          </a:xfrm>
          <a:custGeom>
            <a:avLst/>
            <a:gdLst>
              <a:gd name="textAreaLeft" fmla="*/ 0 w 6862320"/>
              <a:gd name="textAreaRight" fmla="*/ 6862680 w 6862320"/>
              <a:gd name="textAreaTop" fmla="*/ 0 h 6094800"/>
              <a:gd name="textAreaBottom" fmla="*/ 6095160 h 6094800"/>
            </a:gdLst>
            <a:ahLst/>
            <a:cxnLst/>
            <a:rect l="textAreaLeft" t="textAreaTop" r="textAreaRight" b="textAreaBottom"/>
            <a:pathLst>
              <a:path w="6862810" h="6095171">
                <a:moveTo>
                  <a:pt x="0" y="0"/>
                </a:moveTo>
                <a:lnTo>
                  <a:pt x="6862810" y="0"/>
                </a:lnTo>
                <a:lnTo>
                  <a:pt x="6862810" y="6095171"/>
                </a:lnTo>
                <a:lnTo>
                  <a:pt x="0" y="60951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7" name="Freeform 5"/>
          <p:cNvSpPr/>
          <p:nvPr/>
        </p:nvSpPr>
        <p:spPr>
          <a:xfrm>
            <a:off x="11697480" y="3862440"/>
            <a:ext cx="587520" cy="519480"/>
          </a:xfrm>
          <a:custGeom>
            <a:avLst/>
            <a:gdLst>
              <a:gd name="textAreaLeft" fmla="*/ 0 w 587520"/>
              <a:gd name="textAreaRight" fmla="*/ 587880 w 587520"/>
              <a:gd name="textAreaTop" fmla="*/ 0 h 519480"/>
              <a:gd name="textAreaBottom" fmla="*/ 519840 h 519480"/>
            </a:gdLst>
            <a:ahLst/>
            <a:cxnLst/>
            <a:rect l="textAreaLeft" t="textAreaTop" r="textAreaRight" b="textAreaBottom"/>
            <a:pathLst>
              <a:path w="587847" h="519755">
                <a:moveTo>
                  <a:pt x="0" y="0"/>
                </a:moveTo>
                <a:lnTo>
                  <a:pt x="587847" y="0"/>
                </a:lnTo>
                <a:lnTo>
                  <a:pt x="587847" y="519755"/>
                </a:lnTo>
                <a:lnTo>
                  <a:pt x="0" y="51975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TextBox 6"/>
          <p:cNvSpPr/>
          <p:nvPr/>
        </p:nvSpPr>
        <p:spPr>
          <a:xfrm>
            <a:off x="9510840" y="9512280"/>
            <a:ext cx="6890760" cy="57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759"/>
              </a:lnSpc>
            </a:pPr>
            <a:r>
              <a:rPr lang="en-US" sz="3400" b="0" u="none" strike="noStrike">
                <a:solidFill>
                  <a:srgbClr val="FFFFFF"/>
                </a:solidFill>
                <a:effectLst/>
                <a:uFillTx/>
                <a:latin typeface="Open Sans"/>
                <a:ea typeface="Open Sans"/>
              </a:rPr>
              <a:t>Roza i Marta </a:t>
            </a:r>
            <a:endParaRPr lang="hr-HR" sz="3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9" name="Freeform 7"/>
          <p:cNvSpPr/>
          <p:nvPr/>
        </p:nvSpPr>
        <p:spPr>
          <a:xfrm>
            <a:off x="13985280" y="3849120"/>
            <a:ext cx="602640" cy="532800"/>
          </a:xfrm>
          <a:custGeom>
            <a:avLst/>
            <a:gdLst>
              <a:gd name="textAreaLeft" fmla="*/ 0 w 602640"/>
              <a:gd name="textAreaRight" fmla="*/ 603000 w 602640"/>
              <a:gd name="textAreaTop" fmla="*/ 0 h 532800"/>
              <a:gd name="textAreaBottom" fmla="*/ 533160 h 532800"/>
            </a:gdLst>
            <a:ahLst/>
            <a:cxnLst/>
            <a:rect l="textAreaLeft" t="textAreaTop" r="textAreaRight" b="textAreaBottom"/>
            <a:pathLst>
              <a:path w="602829" h="533002">
                <a:moveTo>
                  <a:pt x="0" y="0"/>
                </a:moveTo>
                <a:lnTo>
                  <a:pt x="602829" y="0"/>
                </a:lnTo>
                <a:lnTo>
                  <a:pt x="602829" y="533001"/>
                </a:lnTo>
                <a:lnTo>
                  <a:pt x="0" y="5330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eeform 2"/>
          <p:cNvSpPr/>
          <p:nvPr/>
        </p:nvSpPr>
        <p:spPr>
          <a:xfrm>
            <a:off x="12409560" y="3986280"/>
            <a:ext cx="5359320" cy="3884760"/>
          </a:xfrm>
          <a:custGeom>
            <a:avLst/>
            <a:gdLst>
              <a:gd name="textAreaLeft" fmla="*/ 0 w 5359320"/>
              <a:gd name="textAreaRight" fmla="*/ 5359680 w 5359320"/>
              <a:gd name="textAreaTop" fmla="*/ 0 h 3884760"/>
              <a:gd name="textAreaBottom" fmla="*/ 3885120 h 3884760"/>
            </a:gdLst>
            <a:ahLst/>
            <a:cxnLst/>
            <a:rect l="textAreaLeft" t="textAreaTop" r="textAreaRight" b="textAreaBottom"/>
            <a:pathLst>
              <a:path w="5359647" h="3885224">
                <a:moveTo>
                  <a:pt x="0" y="0"/>
                </a:moveTo>
                <a:lnTo>
                  <a:pt x="5359647" y="0"/>
                </a:lnTo>
                <a:lnTo>
                  <a:pt x="5359647" y="3885224"/>
                </a:lnTo>
                <a:lnTo>
                  <a:pt x="0" y="388522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1" name="Freeform 3"/>
          <p:cNvSpPr/>
          <p:nvPr/>
        </p:nvSpPr>
        <p:spPr>
          <a:xfrm>
            <a:off x="6564240" y="5929200"/>
            <a:ext cx="5286600" cy="4166280"/>
          </a:xfrm>
          <a:custGeom>
            <a:avLst/>
            <a:gdLst>
              <a:gd name="textAreaLeft" fmla="*/ 0 w 5286600"/>
              <a:gd name="textAreaRight" fmla="*/ 5286960 w 5286600"/>
              <a:gd name="textAreaTop" fmla="*/ 0 h 4166280"/>
              <a:gd name="textAreaBottom" fmla="*/ 4166640 h 4166280"/>
            </a:gdLst>
            <a:ahLst/>
            <a:cxnLst/>
            <a:rect l="textAreaLeft" t="textAreaTop" r="textAreaRight" b="textAreaBottom"/>
            <a:pathLst>
              <a:path w="5287073" h="4166589">
                <a:moveTo>
                  <a:pt x="0" y="0"/>
                </a:moveTo>
                <a:lnTo>
                  <a:pt x="5287073" y="0"/>
                </a:lnTo>
                <a:lnTo>
                  <a:pt x="5287073" y="4166589"/>
                </a:lnTo>
                <a:lnTo>
                  <a:pt x="0" y="416658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Freeform 4"/>
          <p:cNvSpPr/>
          <p:nvPr/>
        </p:nvSpPr>
        <p:spPr>
          <a:xfrm>
            <a:off x="6564240" y="1955880"/>
            <a:ext cx="5520240" cy="3567600"/>
          </a:xfrm>
          <a:custGeom>
            <a:avLst/>
            <a:gdLst>
              <a:gd name="textAreaLeft" fmla="*/ 0 w 5520240"/>
              <a:gd name="textAreaRight" fmla="*/ 5520600 w 5520240"/>
              <a:gd name="textAreaTop" fmla="*/ 0 h 3567600"/>
              <a:gd name="textAreaBottom" fmla="*/ 3567960 h 3567600"/>
            </a:gdLst>
            <a:ahLst/>
            <a:cxnLst/>
            <a:rect l="textAreaLeft" t="textAreaTop" r="textAreaRight" b="textAreaBottom"/>
            <a:pathLst>
              <a:path w="5520609" h="3567905">
                <a:moveTo>
                  <a:pt x="0" y="0"/>
                </a:moveTo>
                <a:lnTo>
                  <a:pt x="5520610" y="0"/>
                </a:lnTo>
                <a:lnTo>
                  <a:pt x="5520610" y="3567905"/>
                </a:lnTo>
                <a:lnTo>
                  <a:pt x="0" y="356790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3" name="Freeform 5"/>
          <p:cNvSpPr/>
          <p:nvPr/>
        </p:nvSpPr>
        <p:spPr>
          <a:xfrm>
            <a:off x="852840" y="2453760"/>
            <a:ext cx="5183640" cy="7332840"/>
          </a:xfrm>
          <a:custGeom>
            <a:avLst/>
            <a:gdLst>
              <a:gd name="textAreaLeft" fmla="*/ 0 w 5183640"/>
              <a:gd name="textAreaRight" fmla="*/ 5184000 w 5183640"/>
              <a:gd name="textAreaTop" fmla="*/ 0 h 7332840"/>
              <a:gd name="textAreaBottom" fmla="*/ 7333200 h 7332840"/>
            </a:gdLst>
            <a:ahLst/>
            <a:cxnLst/>
            <a:rect l="textAreaLeft" t="textAreaTop" r="textAreaRight" b="textAreaBottom"/>
            <a:pathLst>
              <a:path w="5183981" h="7333357">
                <a:moveTo>
                  <a:pt x="0" y="0"/>
                </a:moveTo>
                <a:lnTo>
                  <a:pt x="5183981" y="0"/>
                </a:lnTo>
                <a:lnTo>
                  <a:pt x="5183981" y="7333357"/>
                </a:lnTo>
                <a:lnTo>
                  <a:pt x="0" y="733335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4" name="TextBox 6"/>
          <p:cNvSpPr/>
          <p:nvPr/>
        </p:nvSpPr>
        <p:spPr>
          <a:xfrm>
            <a:off x="0" y="373320"/>
            <a:ext cx="17611560" cy="11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9660"/>
              </a:lnSpc>
            </a:pPr>
            <a:r>
              <a:rPr lang="en-US" sz="69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Model United Nations Action Cards</a:t>
            </a:r>
            <a:endParaRPr lang="hr-HR" sz="69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reeform 2"/>
          <p:cNvSpPr/>
          <p:nvPr/>
        </p:nvSpPr>
        <p:spPr>
          <a:xfrm>
            <a:off x="599760" y="4563000"/>
            <a:ext cx="3653280" cy="5479920"/>
          </a:xfrm>
          <a:custGeom>
            <a:avLst/>
            <a:gdLst>
              <a:gd name="textAreaLeft" fmla="*/ 0 w 3653280"/>
              <a:gd name="textAreaRight" fmla="*/ 3653640 w 3653280"/>
              <a:gd name="textAreaTop" fmla="*/ 0 h 5479920"/>
              <a:gd name="textAreaBottom" fmla="*/ 5480280 h 5479920"/>
            </a:gdLst>
            <a:ahLst/>
            <a:cxnLst/>
            <a:rect l="textAreaLeft" t="textAreaTop" r="textAreaRight" b="textAreaBottom"/>
            <a:pathLst>
              <a:path w="3653617" h="5480426">
                <a:moveTo>
                  <a:pt x="0" y="0"/>
                </a:moveTo>
                <a:lnTo>
                  <a:pt x="3653617" y="0"/>
                </a:lnTo>
                <a:lnTo>
                  <a:pt x="3653617" y="5480426"/>
                </a:lnTo>
                <a:lnTo>
                  <a:pt x="0" y="548042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Freeform 3"/>
          <p:cNvSpPr/>
          <p:nvPr/>
        </p:nvSpPr>
        <p:spPr>
          <a:xfrm>
            <a:off x="4673520" y="4563000"/>
            <a:ext cx="6933240" cy="3899880"/>
          </a:xfrm>
          <a:custGeom>
            <a:avLst/>
            <a:gdLst>
              <a:gd name="textAreaLeft" fmla="*/ 0 w 6933240"/>
              <a:gd name="textAreaRight" fmla="*/ 6933600 w 6933240"/>
              <a:gd name="textAreaTop" fmla="*/ 0 h 3899880"/>
              <a:gd name="textAreaBottom" fmla="*/ 3900240 h 3899880"/>
            </a:gdLst>
            <a:ahLst/>
            <a:cxnLst/>
            <a:rect l="textAreaLeft" t="textAreaTop" r="textAreaRight" b="textAreaBottom"/>
            <a:pathLst>
              <a:path w="6933697" h="3900204">
                <a:moveTo>
                  <a:pt x="0" y="0"/>
                </a:moveTo>
                <a:lnTo>
                  <a:pt x="6933697" y="0"/>
                </a:lnTo>
                <a:lnTo>
                  <a:pt x="6933697" y="3900205"/>
                </a:lnTo>
                <a:lnTo>
                  <a:pt x="0" y="390020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" name="Freeform 4"/>
          <p:cNvSpPr/>
          <p:nvPr/>
        </p:nvSpPr>
        <p:spPr>
          <a:xfrm>
            <a:off x="12026160" y="6792840"/>
            <a:ext cx="5938920" cy="3340440"/>
          </a:xfrm>
          <a:custGeom>
            <a:avLst/>
            <a:gdLst>
              <a:gd name="textAreaLeft" fmla="*/ 0 w 5938920"/>
              <a:gd name="textAreaRight" fmla="*/ 5939280 w 5938920"/>
              <a:gd name="textAreaTop" fmla="*/ 0 h 3340440"/>
              <a:gd name="textAreaBottom" fmla="*/ 3340800 h 3340440"/>
            </a:gdLst>
            <a:ahLst/>
            <a:cxnLst/>
            <a:rect l="textAreaLeft" t="textAreaTop" r="textAreaRight" b="textAreaBottom"/>
            <a:pathLst>
              <a:path w="5939337" h="3340877">
                <a:moveTo>
                  <a:pt x="0" y="0"/>
                </a:moveTo>
                <a:lnTo>
                  <a:pt x="5939337" y="0"/>
                </a:lnTo>
                <a:lnTo>
                  <a:pt x="5939337" y="3340877"/>
                </a:lnTo>
                <a:lnTo>
                  <a:pt x="0" y="334087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Freeform 5"/>
          <p:cNvSpPr/>
          <p:nvPr/>
        </p:nvSpPr>
        <p:spPr>
          <a:xfrm>
            <a:off x="12762360" y="4028760"/>
            <a:ext cx="3962880" cy="2228760"/>
          </a:xfrm>
          <a:custGeom>
            <a:avLst/>
            <a:gdLst>
              <a:gd name="textAreaLeft" fmla="*/ 0 w 3962880"/>
              <a:gd name="textAreaRight" fmla="*/ 3963240 w 3962880"/>
              <a:gd name="textAreaTop" fmla="*/ 0 h 2228760"/>
              <a:gd name="textAreaBottom" fmla="*/ 2229120 h 2228760"/>
            </a:gdLst>
            <a:ahLst/>
            <a:cxnLst/>
            <a:rect l="textAreaLeft" t="textAreaTop" r="textAreaRight" b="textAreaBottom"/>
            <a:pathLst>
              <a:path w="3963133" h="2229262">
                <a:moveTo>
                  <a:pt x="0" y="0"/>
                </a:moveTo>
                <a:lnTo>
                  <a:pt x="3963133" y="0"/>
                </a:lnTo>
                <a:lnTo>
                  <a:pt x="3963133" y="2229262"/>
                </a:lnTo>
                <a:lnTo>
                  <a:pt x="0" y="222926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9" name="TextBox 6"/>
          <p:cNvSpPr/>
          <p:nvPr/>
        </p:nvSpPr>
        <p:spPr>
          <a:xfrm>
            <a:off x="0" y="895320"/>
            <a:ext cx="18287640" cy="116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1468080" lvl="1" indent="-734040" defTabSz="914400">
              <a:lnSpc>
                <a:spcPts val="9519"/>
              </a:lnSpc>
              <a:buClr>
                <a:srgbClr val="FFFFFF"/>
              </a:buClr>
              <a:buFont typeface="OpenSymbol"/>
              <a:buAutoNum type="arabicPeriod"/>
            </a:pPr>
            <a:r>
              <a:rPr lang="en-US" sz="68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svibnja, Dan Europe i Dan eTwinninga</a:t>
            </a:r>
            <a:endParaRPr lang="hr-HR" sz="6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0" name="TextBox 7"/>
          <p:cNvSpPr/>
          <p:nvPr/>
        </p:nvSpPr>
        <p:spPr>
          <a:xfrm>
            <a:off x="962640" y="2882160"/>
            <a:ext cx="16296480" cy="118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734040" lvl="1" indent="-367200" defTabSz="914400">
              <a:lnSpc>
                <a:spcPts val="4759"/>
              </a:lnSpc>
              <a:buClr>
                <a:srgbClr val="FFFFFF"/>
              </a:buClr>
              <a:buFont typeface="Arial"/>
              <a:buChar char="•"/>
            </a:pPr>
            <a:r>
              <a:rPr lang="en-US" sz="3400" b="0" u="none" strike="noStrike">
                <a:solidFill>
                  <a:srgbClr val="FFFFFF"/>
                </a:solidFill>
                <a:effectLst/>
                <a:uFillTx/>
                <a:latin typeface="Open Sans"/>
                <a:ea typeface="Open Sans"/>
              </a:rPr>
              <a:t>gosp. Murat Can Bulsan, Eurodesk Atmosfer kontakt osoba</a:t>
            </a:r>
            <a:endParaRPr lang="hr-HR" sz="3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734040" lvl="1" indent="-367200" defTabSz="914400">
              <a:lnSpc>
                <a:spcPts val="4759"/>
              </a:lnSpc>
              <a:buClr>
                <a:srgbClr val="FFFFFF"/>
              </a:buClr>
              <a:buFont typeface="Arial"/>
              <a:buChar char="•"/>
            </a:pPr>
            <a:r>
              <a:rPr lang="en-US" sz="3400" b="0" u="none" strike="noStrike">
                <a:solidFill>
                  <a:srgbClr val="FFFFFF"/>
                </a:solidFill>
                <a:effectLst/>
                <a:uFillTx/>
                <a:latin typeface="Open Sans"/>
                <a:ea typeface="Open Sans"/>
              </a:rPr>
              <a:t>tema: Mogućnosti koje EU nudi mladim ljudima</a:t>
            </a:r>
            <a:endParaRPr lang="hr-HR" sz="3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 2">
            <a:hlinkClick r:id="rId1"/>
          </p:cNvPr>
          <p:cNvSpPr/>
          <p:nvPr/>
        </p:nvSpPr>
        <p:spPr>
          <a:xfrm>
            <a:off x="3615120" y="334800"/>
            <a:ext cx="10655640" cy="5931720"/>
          </a:xfrm>
          <a:custGeom>
            <a:avLst/>
            <a:gdLst>
              <a:gd name="textAreaLeft" fmla="*/ 0 w 10655640"/>
              <a:gd name="textAreaRight" fmla="*/ 10656000 w 10655640"/>
              <a:gd name="textAreaTop" fmla="*/ 0 h 5931720"/>
              <a:gd name="textAreaBottom" fmla="*/ 5932080 h 5931720"/>
            </a:gdLst>
            <a:ahLst/>
            <a:cxnLst/>
            <a:rect l="textAreaLeft" t="textAreaTop" r="textAreaRight" b="textAreaBottom"/>
            <a:pathLst>
              <a:path w="10656150" h="5931934">
                <a:moveTo>
                  <a:pt x="0" y="0"/>
                </a:moveTo>
                <a:lnTo>
                  <a:pt x="10656150" y="0"/>
                </a:lnTo>
                <a:lnTo>
                  <a:pt x="10656150" y="5931934"/>
                </a:lnTo>
                <a:lnTo>
                  <a:pt x="0" y="593193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2" name="Freeform 3"/>
          <p:cNvSpPr/>
          <p:nvPr/>
        </p:nvSpPr>
        <p:spPr>
          <a:xfrm>
            <a:off x="825480" y="7109280"/>
            <a:ext cx="4877640" cy="2785320"/>
          </a:xfrm>
          <a:custGeom>
            <a:avLst/>
            <a:gdLst>
              <a:gd name="textAreaLeft" fmla="*/ 0 w 4877640"/>
              <a:gd name="textAreaRight" fmla="*/ 4878000 w 4877640"/>
              <a:gd name="textAreaTop" fmla="*/ 0 h 2785320"/>
              <a:gd name="textAreaBottom" fmla="*/ 2785680 h 2785320"/>
            </a:gdLst>
            <a:ahLst/>
            <a:cxnLst/>
            <a:rect l="textAreaLeft" t="textAreaTop" r="textAreaRight" b="textAreaBottom"/>
            <a:pathLst>
              <a:path w="4877835" h="2785833">
                <a:moveTo>
                  <a:pt x="0" y="0"/>
                </a:moveTo>
                <a:lnTo>
                  <a:pt x="4877835" y="0"/>
                </a:lnTo>
                <a:lnTo>
                  <a:pt x="4877835" y="2785832"/>
                </a:lnTo>
                <a:lnTo>
                  <a:pt x="0" y="278583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3" name="Freeform 4"/>
          <p:cNvSpPr/>
          <p:nvPr/>
        </p:nvSpPr>
        <p:spPr>
          <a:xfrm>
            <a:off x="6608160" y="7109280"/>
            <a:ext cx="5071320" cy="2885040"/>
          </a:xfrm>
          <a:custGeom>
            <a:avLst/>
            <a:gdLst>
              <a:gd name="textAreaLeft" fmla="*/ 0 w 5071320"/>
              <a:gd name="textAreaRight" fmla="*/ 5071680 w 5071320"/>
              <a:gd name="textAreaTop" fmla="*/ 0 h 2885040"/>
              <a:gd name="textAreaBottom" fmla="*/ 2885400 h 2885040"/>
            </a:gdLst>
            <a:ahLst/>
            <a:cxnLst/>
            <a:rect l="textAreaLeft" t="textAreaTop" r="textAreaRight" b="textAreaBottom"/>
            <a:pathLst>
              <a:path w="5071608" h="2885372">
                <a:moveTo>
                  <a:pt x="0" y="0"/>
                </a:moveTo>
                <a:lnTo>
                  <a:pt x="5071608" y="0"/>
                </a:lnTo>
                <a:lnTo>
                  <a:pt x="5071608" y="2885371"/>
                </a:lnTo>
                <a:lnTo>
                  <a:pt x="0" y="288537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4" name="Freeform 5"/>
          <p:cNvSpPr/>
          <p:nvPr/>
        </p:nvSpPr>
        <p:spPr>
          <a:xfrm>
            <a:off x="12823920" y="6561720"/>
            <a:ext cx="4861080" cy="3332880"/>
          </a:xfrm>
          <a:custGeom>
            <a:avLst/>
            <a:gdLst>
              <a:gd name="textAreaLeft" fmla="*/ 0 w 4861080"/>
              <a:gd name="textAreaRight" fmla="*/ 4861440 w 4861080"/>
              <a:gd name="textAreaTop" fmla="*/ 0 h 3332880"/>
              <a:gd name="textAreaBottom" fmla="*/ 3333240 h 3332880"/>
            </a:gdLst>
            <a:ahLst/>
            <a:cxnLst/>
            <a:rect l="textAreaLeft" t="textAreaTop" r="textAreaRight" b="textAreaBottom"/>
            <a:pathLst>
              <a:path w="4861596" h="3333301">
                <a:moveTo>
                  <a:pt x="0" y="0"/>
                </a:moveTo>
                <a:lnTo>
                  <a:pt x="4861596" y="0"/>
                </a:lnTo>
                <a:lnTo>
                  <a:pt x="4861596" y="3333301"/>
                </a:lnTo>
                <a:lnTo>
                  <a:pt x="0" y="33333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 2"/>
          <p:cNvSpPr/>
          <p:nvPr/>
        </p:nvSpPr>
        <p:spPr>
          <a:xfrm>
            <a:off x="1028880" y="2692080"/>
            <a:ext cx="7413480" cy="3261600"/>
          </a:xfrm>
          <a:custGeom>
            <a:avLst/>
            <a:gdLst>
              <a:gd name="textAreaLeft" fmla="*/ 0 w 7413480"/>
              <a:gd name="textAreaRight" fmla="*/ 7413840 w 7413480"/>
              <a:gd name="textAreaTop" fmla="*/ 0 h 3261600"/>
              <a:gd name="textAreaBottom" fmla="*/ 3261960 h 3261600"/>
            </a:gdLst>
            <a:ahLst/>
            <a:cxnLst/>
            <a:rect l="textAreaLeft" t="textAreaTop" r="textAreaRight" b="textAreaBottom"/>
            <a:pathLst>
              <a:path w="7413791" h="3262068">
                <a:moveTo>
                  <a:pt x="0" y="0"/>
                </a:moveTo>
                <a:lnTo>
                  <a:pt x="7413791" y="0"/>
                </a:lnTo>
                <a:lnTo>
                  <a:pt x="7413791" y="3262068"/>
                </a:lnTo>
                <a:lnTo>
                  <a:pt x="0" y="326206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6" name="TextBox 3"/>
          <p:cNvSpPr/>
          <p:nvPr/>
        </p:nvSpPr>
        <p:spPr>
          <a:xfrm>
            <a:off x="1136520" y="594000"/>
            <a:ext cx="16014600" cy="156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2881"/>
              </a:lnSpc>
            </a:pPr>
            <a:r>
              <a:rPr lang="en-US" sz="92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Rad u mješovitim grupama:</a:t>
            </a:r>
            <a:endParaRPr lang="hr-HR" sz="9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7" name="Freeform 4"/>
          <p:cNvSpPr/>
          <p:nvPr/>
        </p:nvSpPr>
        <p:spPr>
          <a:xfrm>
            <a:off x="9845640" y="2529720"/>
            <a:ext cx="7413480" cy="3261600"/>
          </a:xfrm>
          <a:custGeom>
            <a:avLst/>
            <a:gdLst>
              <a:gd name="textAreaLeft" fmla="*/ 0 w 7413480"/>
              <a:gd name="textAreaRight" fmla="*/ 7413840 w 7413480"/>
              <a:gd name="textAreaTop" fmla="*/ 0 h 3261600"/>
              <a:gd name="textAreaBottom" fmla="*/ 3261960 h 3261600"/>
            </a:gdLst>
            <a:ahLst/>
            <a:cxnLst/>
            <a:rect l="textAreaLeft" t="textAreaTop" r="textAreaRight" b="textAreaBottom"/>
            <a:pathLst>
              <a:path w="7413791" h="3262068">
                <a:moveTo>
                  <a:pt x="0" y="0"/>
                </a:moveTo>
                <a:lnTo>
                  <a:pt x="7413791" y="0"/>
                </a:lnTo>
                <a:lnTo>
                  <a:pt x="7413791" y="3262068"/>
                </a:lnTo>
                <a:lnTo>
                  <a:pt x="0" y="326206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" name="Freeform 5"/>
          <p:cNvSpPr/>
          <p:nvPr/>
        </p:nvSpPr>
        <p:spPr>
          <a:xfrm>
            <a:off x="1028880" y="6485760"/>
            <a:ext cx="7413480" cy="3261600"/>
          </a:xfrm>
          <a:custGeom>
            <a:avLst/>
            <a:gdLst>
              <a:gd name="textAreaLeft" fmla="*/ 0 w 7413480"/>
              <a:gd name="textAreaRight" fmla="*/ 7413840 w 7413480"/>
              <a:gd name="textAreaTop" fmla="*/ 0 h 3261600"/>
              <a:gd name="textAreaBottom" fmla="*/ 3261960 h 3261600"/>
            </a:gdLst>
            <a:ahLst/>
            <a:cxnLst/>
            <a:rect l="textAreaLeft" t="textAreaTop" r="textAreaRight" b="textAreaBottom"/>
            <a:pathLst>
              <a:path w="7413791" h="3262068">
                <a:moveTo>
                  <a:pt x="0" y="0"/>
                </a:moveTo>
                <a:lnTo>
                  <a:pt x="7413791" y="0"/>
                </a:lnTo>
                <a:lnTo>
                  <a:pt x="7413791" y="3262068"/>
                </a:lnTo>
                <a:lnTo>
                  <a:pt x="0" y="326206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9" name="Freeform 6"/>
          <p:cNvSpPr/>
          <p:nvPr/>
        </p:nvSpPr>
        <p:spPr>
          <a:xfrm>
            <a:off x="9845640" y="6485760"/>
            <a:ext cx="7413480" cy="3261600"/>
          </a:xfrm>
          <a:custGeom>
            <a:avLst/>
            <a:gdLst>
              <a:gd name="textAreaLeft" fmla="*/ 0 w 7413480"/>
              <a:gd name="textAreaRight" fmla="*/ 7413840 w 7413480"/>
              <a:gd name="textAreaTop" fmla="*/ 0 h 3261600"/>
              <a:gd name="textAreaBottom" fmla="*/ 3261960 h 3261600"/>
            </a:gdLst>
            <a:ahLst/>
            <a:cxnLst/>
            <a:rect l="textAreaLeft" t="textAreaTop" r="textAreaRight" b="textAreaBottom"/>
            <a:pathLst>
              <a:path w="7413791" h="3262068">
                <a:moveTo>
                  <a:pt x="0" y="0"/>
                </a:moveTo>
                <a:lnTo>
                  <a:pt x="7413791" y="0"/>
                </a:lnTo>
                <a:lnTo>
                  <a:pt x="7413791" y="3262068"/>
                </a:lnTo>
                <a:lnTo>
                  <a:pt x="0" y="326206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" name="TextBox 7"/>
          <p:cNvSpPr/>
          <p:nvPr/>
        </p:nvSpPr>
        <p:spPr>
          <a:xfrm>
            <a:off x="2883960" y="2882160"/>
            <a:ext cx="3045960" cy="88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1122840" lvl="1" indent="-561240" defTabSz="914400">
              <a:lnSpc>
                <a:spcPts val="7279"/>
              </a:lnSpc>
              <a:buClr>
                <a:srgbClr val="202124"/>
              </a:buClr>
              <a:buFont typeface="OpenSymbol"/>
              <a:buAutoNum type="arabicPeriod"/>
            </a:pPr>
            <a:r>
              <a:rPr lang="en-US" sz="5200" b="1" u="none" strike="noStrike">
                <a:solidFill>
                  <a:srgbClr val="202124"/>
                </a:solidFill>
                <a:effectLst/>
                <a:uFillTx/>
                <a:latin typeface="Open Sans Bold"/>
                <a:ea typeface="Open Sans Bold"/>
              </a:rPr>
              <a:t>grupa</a:t>
            </a:r>
            <a:endParaRPr lang="hr-HR" sz="5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1" name="TextBox 8"/>
          <p:cNvSpPr/>
          <p:nvPr/>
        </p:nvSpPr>
        <p:spPr>
          <a:xfrm>
            <a:off x="12029400" y="2882160"/>
            <a:ext cx="3045960" cy="88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1122840" lvl="1" indent="-561240" defTabSz="914400">
              <a:lnSpc>
                <a:spcPts val="7279"/>
              </a:lnSpc>
              <a:buClr>
                <a:srgbClr val="202124"/>
              </a:buClr>
              <a:buFont typeface="OpenSymbol"/>
              <a:buAutoNum type="arabicPeriod"/>
            </a:pPr>
            <a:r>
              <a:rPr lang="en-US" sz="5200" b="1" u="none" strike="noStrike">
                <a:solidFill>
                  <a:srgbClr val="202124"/>
                </a:solidFill>
                <a:effectLst/>
                <a:uFillTx/>
                <a:latin typeface="Open Sans Bold"/>
                <a:ea typeface="Open Sans Bold"/>
              </a:rPr>
              <a:t>grupa</a:t>
            </a:r>
            <a:endParaRPr lang="hr-HR" sz="5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2" name="TextBox 9"/>
          <p:cNvSpPr/>
          <p:nvPr/>
        </p:nvSpPr>
        <p:spPr>
          <a:xfrm>
            <a:off x="2883960" y="6678360"/>
            <a:ext cx="3045960" cy="88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1122840" lvl="1" indent="-561240" defTabSz="914400">
              <a:lnSpc>
                <a:spcPts val="7279"/>
              </a:lnSpc>
              <a:buClr>
                <a:srgbClr val="202124"/>
              </a:buClr>
              <a:buFont typeface="OpenSymbol"/>
              <a:buAutoNum type="arabicPeriod"/>
            </a:pPr>
            <a:r>
              <a:rPr lang="en-US" sz="5200" b="1" u="none" strike="noStrike">
                <a:solidFill>
                  <a:srgbClr val="202124"/>
                </a:solidFill>
                <a:effectLst/>
                <a:uFillTx/>
                <a:latin typeface="Open Sans Bold"/>
                <a:ea typeface="Open Sans Bold"/>
              </a:rPr>
              <a:t>grupa</a:t>
            </a:r>
            <a:endParaRPr lang="hr-HR" sz="5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3" name="TextBox 10"/>
          <p:cNvSpPr/>
          <p:nvPr/>
        </p:nvSpPr>
        <p:spPr>
          <a:xfrm>
            <a:off x="12029400" y="6678360"/>
            <a:ext cx="3045960" cy="88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1122840" lvl="1" indent="-561240" defTabSz="914400">
              <a:lnSpc>
                <a:spcPts val="7279"/>
              </a:lnSpc>
              <a:buClr>
                <a:srgbClr val="202124"/>
              </a:buClr>
              <a:buFont typeface="OpenSymbol"/>
              <a:buAutoNum type="arabicPeriod"/>
            </a:pPr>
            <a:r>
              <a:rPr lang="en-US" sz="5200" b="1" u="none" strike="noStrike">
                <a:solidFill>
                  <a:srgbClr val="202124"/>
                </a:solidFill>
                <a:effectLst/>
                <a:uFillTx/>
                <a:latin typeface="Open Sans Bold"/>
                <a:ea typeface="Open Sans Bold"/>
              </a:rPr>
              <a:t>grupa</a:t>
            </a:r>
            <a:endParaRPr lang="hr-HR" sz="5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4" name="TextBox 11"/>
          <p:cNvSpPr/>
          <p:nvPr/>
        </p:nvSpPr>
        <p:spPr>
          <a:xfrm>
            <a:off x="1028880" y="4237560"/>
            <a:ext cx="7413480" cy="79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6579"/>
              </a:lnSpc>
            </a:pPr>
            <a:r>
              <a:rPr lang="en-US" sz="4700" b="1" u="none" strike="noStrike">
                <a:solidFill>
                  <a:srgbClr val="202124"/>
                </a:solidFill>
                <a:effectLst/>
                <a:uFillTx/>
                <a:latin typeface="Open Sans Bold"/>
                <a:ea typeface="Open Sans Bold"/>
              </a:rPr>
              <a:t>Što je to Europska unija?</a:t>
            </a:r>
            <a:endParaRPr lang="hr-HR" sz="47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5" name="TextBox 12"/>
          <p:cNvSpPr/>
          <p:nvPr/>
        </p:nvSpPr>
        <p:spPr>
          <a:xfrm>
            <a:off x="10084680" y="4237560"/>
            <a:ext cx="7413480" cy="79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6579"/>
              </a:lnSpc>
            </a:pPr>
            <a:r>
              <a:rPr lang="en-US" sz="4700" b="1" u="none" strike="noStrike">
                <a:solidFill>
                  <a:srgbClr val="202124"/>
                </a:solidFill>
                <a:effectLst/>
                <a:uFillTx/>
                <a:latin typeface="Open Sans Bold"/>
                <a:ea typeface="Open Sans Bold"/>
              </a:rPr>
              <a:t>EU ekološka održivost</a:t>
            </a:r>
            <a:endParaRPr lang="hr-HR" sz="47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6" name="TextBox 13"/>
          <p:cNvSpPr/>
          <p:nvPr/>
        </p:nvSpPr>
        <p:spPr>
          <a:xfrm>
            <a:off x="1136520" y="8298720"/>
            <a:ext cx="7413480" cy="79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6579"/>
              </a:lnSpc>
            </a:pPr>
            <a:r>
              <a:rPr lang="en-US" sz="4700" b="1" u="none" strike="noStrike">
                <a:solidFill>
                  <a:srgbClr val="202124"/>
                </a:solidFill>
                <a:effectLst/>
                <a:uFillTx/>
                <a:latin typeface="Open Sans Bold"/>
                <a:ea typeface="Open Sans Bold"/>
              </a:rPr>
              <a:t>Digitalno desetljeće</a:t>
            </a:r>
            <a:endParaRPr lang="hr-HR" sz="47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7" name="TextBox 14"/>
          <p:cNvSpPr/>
          <p:nvPr/>
        </p:nvSpPr>
        <p:spPr>
          <a:xfrm>
            <a:off x="9845640" y="7884360"/>
            <a:ext cx="7413480" cy="162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6579"/>
              </a:lnSpc>
            </a:pPr>
            <a:r>
              <a:rPr lang="en-US" sz="4700" b="1" u="none" strike="noStrike">
                <a:solidFill>
                  <a:srgbClr val="202124"/>
                </a:solidFill>
                <a:effectLst/>
                <a:uFillTx/>
                <a:latin typeface="Open Sans Bold"/>
                <a:ea typeface="Open Sans Bold"/>
              </a:rPr>
              <a:t>Vrijednosti Europske unije</a:t>
            </a:r>
            <a:endParaRPr lang="hr-HR" sz="47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Freeform 2">
            <a:hlinkClick r:id="rId1"/>
          </p:cNvPr>
          <p:cNvSpPr/>
          <p:nvPr/>
        </p:nvSpPr>
        <p:spPr>
          <a:xfrm>
            <a:off x="3013560" y="1944360"/>
            <a:ext cx="5005080" cy="7895160"/>
          </a:xfrm>
          <a:custGeom>
            <a:avLst/>
            <a:gdLst>
              <a:gd name="textAreaLeft" fmla="*/ 0 w 5005080"/>
              <a:gd name="textAreaRight" fmla="*/ 5005440 w 5005080"/>
              <a:gd name="textAreaTop" fmla="*/ 0 h 7895160"/>
              <a:gd name="textAreaBottom" fmla="*/ 7895520 h 7895160"/>
            </a:gdLst>
            <a:ahLst/>
            <a:cxnLst/>
            <a:rect l="textAreaLeft" t="textAreaTop" r="textAreaRight" b="textAreaBottom"/>
            <a:pathLst>
              <a:path w="5005280" h="7895606">
                <a:moveTo>
                  <a:pt x="0" y="0"/>
                </a:moveTo>
                <a:lnTo>
                  <a:pt x="5005280" y="0"/>
                </a:lnTo>
                <a:lnTo>
                  <a:pt x="5005280" y="7895606"/>
                </a:lnTo>
                <a:lnTo>
                  <a:pt x="0" y="7895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9" name="Freeform 3"/>
          <p:cNvSpPr/>
          <p:nvPr/>
        </p:nvSpPr>
        <p:spPr>
          <a:xfrm>
            <a:off x="10482840" y="1726560"/>
            <a:ext cx="5815800" cy="8112600"/>
          </a:xfrm>
          <a:custGeom>
            <a:avLst/>
            <a:gdLst>
              <a:gd name="textAreaLeft" fmla="*/ 0 w 5815800"/>
              <a:gd name="textAreaRight" fmla="*/ 5816160 w 5815800"/>
              <a:gd name="textAreaTop" fmla="*/ 0 h 8112600"/>
              <a:gd name="textAreaBottom" fmla="*/ 8112960 h 8112600"/>
            </a:gdLst>
            <a:ahLst/>
            <a:cxnLst/>
            <a:rect l="textAreaLeft" t="textAreaTop" r="textAreaRight" b="textAreaBottom"/>
            <a:pathLst>
              <a:path w="5816240" h="8113129">
                <a:moveTo>
                  <a:pt x="0" y="0"/>
                </a:moveTo>
                <a:lnTo>
                  <a:pt x="5816240" y="0"/>
                </a:lnTo>
                <a:lnTo>
                  <a:pt x="5816240" y="8113129"/>
                </a:lnTo>
                <a:lnTo>
                  <a:pt x="0" y="811312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" name="TextBox 4"/>
          <p:cNvSpPr/>
          <p:nvPr/>
        </p:nvSpPr>
        <p:spPr>
          <a:xfrm>
            <a:off x="764280" y="340200"/>
            <a:ext cx="17786520" cy="12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1576080" lvl="1" indent="-788040" defTabSz="914400">
              <a:lnSpc>
                <a:spcPts val="10219"/>
              </a:lnSpc>
              <a:buClr>
                <a:srgbClr val="FFFFFF"/>
              </a:buClr>
              <a:buFont typeface="OpenSymbol"/>
              <a:buAutoNum type="arabicPeriod"/>
            </a:pPr>
            <a:r>
              <a:rPr lang="en-US" sz="73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grupa: Što je to Europska unija?   </a:t>
            </a:r>
            <a:endParaRPr lang="hr-HR" sz="73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reeform 2">
            <a:hlinkClick r:id="rId1"/>
          </p:cNvPr>
          <p:cNvSpPr/>
          <p:nvPr/>
        </p:nvSpPr>
        <p:spPr>
          <a:xfrm>
            <a:off x="610920" y="2501640"/>
            <a:ext cx="8231400" cy="4690080"/>
          </a:xfrm>
          <a:custGeom>
            <a:avLst/>
            <a:gdLst>
              <a:gd name="textAreaLeft" fmla="*/ 0 w 8231400"/>
              <a:gd name="textAreaRight" fmla="*/ 8231760 w 8231400"/>
              <a:gd name="textAreaTop" fmla="*/ 0 h 4690080"/>
              <a:gd name="textAreaBottom" fmla="*/ 4690440 h 4690080"/>
            </a:gdLst>
            <a:ahLst/>
            <a:cxnLst/>
            <a:rect l="textAreaLeft" t="textAreaTop" r="textAreaRight" b="textAreaBottom"/>
            <a:pathLst>
              <a:path w="8231758" h="4690549">
                <a:moveTo>
                  <a:pt x="0" y="0"/>
                </a:moveTo>
                <a:lnTo>
                  <a:pt x="8231758" y="0"/>
                </a:lnTo>
                <a:lnTo>
                  <a:pt x="8231758" y="4690549"/>
                </a:lnTo>
                <a:lnTo>
                  <a:pt x="0" y="4690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Freeform 3">
            <a:hlinkClick r:id="rId3"/>
          </p:cNvPr>
          <p:cNvSpPr/>
          <p:nvPr/>
        </p:nvSpPr>
        <p:spPr>
          <a:xfrm>
            <a:off x="9438120" y="5143680"/>
            <a:ext cx="8320680" cy="4644360"/>
          </a:xfrm>
          <a:custGeom>
            <a:avLst/>
            <a:gdLst>
              <a:gd name="textAreaLeft" fmla="*/ 0 w 8320680"/>
              <a:gd name="textAreaRight" fmla="*/ 8321040 w 8320680"/>
              <a:gd name="textAreaTop" fmla="*/ 0 h 4644360"/>
              <a:gd name="textAreaBottom" fmla="*/ 4644720 h 4644360"/>
            </a:gdLst>
            <a:ahLst/>
            <a:cxnLst/>
            <a:rect l="textAreaLeft" t="textAreaTop" r="textAreaRight" b="textAreaBottom"/>
            <a:pathLst>
              <a:path w="8321194" h="4644549">
                <a:moveTo>
                  <a:pt x="0" y="0"/>
                </a:moveTo>
                <a:lnTo>
                  <a:pt x="8321194" y="0"/>
                </a:lnTo>
                <a:lnTo>
                  <a:pt x="8321194" y="4644549"/>
                </a:lnTo>
                <a:lnTo>
                  <a:pt x="0" y="4644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3" name="TextBox 4"/>
          <p:cNvSpPr/>
          <p:nvPr/>
        </p:nvSpPr>
        <p:spPr>
          <a:xfrm>
            <a:off x="1505160" y="475200"/>
            <a:ext cx="15277680" cy="126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1589040" lvl="1" indent="-794520" defTabSz="914400">
              <a:lnSpc>
                <a:spcPts val="10304"/>
              </a:lnSpc>
              <a:buClr>
                <a:srgbClr val="FFFFFF"/>
              </a:buClr>
              <a:buFont typeface="OpenSymbol"/>
              <a:buAutoNum type="arabicPeriod"/>
            </a:pPr>
            <a:r>
              <a:rPr lang="en-US" sz="736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grupa: EU ekološka održivost </a:t>
            </a:r>
            <a:endParaRPr lang="hr-HR" sz="736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reeform 2">
            <a:hlinkClick r:id="rId1"/>
          </p:cNvPr>
          <p:cNvSpPr/>
          <p:nvPr/>
        </p:nvSpPr>
        <p:spPr>
          <a:xfrm>
            <a:off x="441000" y="2712960"/>
            <a:ext cx="5003280" cy="7047360"/>
          </a:xfrm>
          <a:custGeom>
            <a:avLst/>
            <a:gdLst>
              <a:gd name="textAreaLeft" fmla="*/ 0 w 5003280"/>
              <a:gd name="textAreaRight" fmla="*/ 5003640 w 5003280"/>
              <a:gd name="textAreaTop" fmla="*/ 0 h 7047360"/>
              <a:gd name="textAreaBottom" fmla="*/ 7047720 h 7047360"/>
            </a:gdLst>
            <a:ahLst/>
            <a:cxnLst/>
            <a:rect l="textAreaLeft" t="textAreaTop" r="textAreaRight" b="textAreaBottom"/>
            <a:pathLst>
              <a:path w="5003643" h="7047615">
                <a:moveTo>
                  <a:pt x="0" y="0"/>
                </a:moveTo>
                <a:lnTo>
                  <a:pt x="5003643" y="0"/>
                </a:lnTo>
                <a:lnTo>
                  <a:pt x="5003643" y="7047615"/>
                </a:lnTo>
                <a:lnTo>
                  <a:pt x="0" y="70476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5" name="Freeform 3">
            <a:hlinkClick r:id="rId3"/>
          </p:cNvPr>
          <p:cNvSpPr/>
          <p:nvPr/>
        </p:nvSpPr>
        <p:spPr>
          <a:xfrm>
            <a:off x="5800680" y="4762800"/>
            <a:ext cx="6861960" cy="3857400"/>
          </a:xfrm>
          <a:custGeom>
            <a:avLst/>
            <a:gdLst>
              <a:gd name="textAreaLeft" fmla="*/ 0 w 6861960"/>
              <a:gd name="textAreaRight" fmla="*/ 6862320 w 6861960"/>
              <a:gd name="textAreaTop" fmla="*/ 0 h 3857400"/>
              <a:gd name="textAreaBottom" fmla="*/ 3857760 h 3857400"/>
            </a:gdLst>
            <a:ahLst/>
            <a:cxnLst/>
            <a:rect l="textAreaLeft" t="textAreaTop" r="textAreaRight" b="textAreaBottom"/>
            <a:pathLst>
              <a:path w="6862351" h="3857621">
                <a:moveTo>
                  <a:pt x="0" y="0"/>
                </a:moveTo>
                <a:lnTo>
                  <a:pt x="6862351" y="0"/>
                </a:lnTo>
                <a:lnTo>
                  <a:pt x="6862351" y="3857621"/>
                </a:lnTo>
                <a:lnTo>
                  <a:pt x="0" y="385762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Freeform 4"/>
          <p:cNvSpPr/>
          <p:nvPr/>
        </p:nvSpPr>
        <p:spPr>
          <a:xfrm>
            <a:off x="13019040" y="2712960"/>
            <a:ext cx="4981680" cy="7047360"/>
          </a:xfrm>
          <a:custGeom>
            <a:avLst/>
            <a:gdLst>
              <a:gd name="textAreaLeft" fmla="*/ 0 w 4981680"/>
              <a:gd name="textAreaRight" fmla="*/ 4982040 w 4981680"/>
              <a:gd name="textAreaTop" fmla="*/ 0 h 7047360"/>
              <a:gd name="textAreaBottom" fmla="*/ 7047720 h 7047360"/>
            </a:gdLst>
            <a:ahLst/>
            <a:cxnLst/>
            <a:rect l="textAreaLeft" t="textAreaTop" r="textAreaRight" b="textAreaBottom"/>
            <a:pathLst>
              <a:path w="4981989" h="7047615">
                <a:moveTo>
                  <a:pt x="0" y="0"/>
                </a:moveTo>
                <a:lnTo>
                  <a:pt x="4981989" y="0"/>
                </a:lnTo>
                <a:lnTo>
                  <a:pt x="4981989" y="7047615"/>
                </a:lnTo>
                <a:lnTo>
                  <a:pt x="0" y="70476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7" name="TextBox 5"/>
          <p:cNvSpPr/>
          <p:nvPr/>
        </p:nvSpPr>
        <p:spPr>
          <a:xfrm>
            <a:off x="1266480" y="622800"/>
            <a:ext cx="17021160" cy="130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1662480" lvl="1" indent="-831240" defTabSz="914400">
              <a:lnSpc>
                <a:spcPts val="10780"/>
              </a:lnSpc>
              <a:buClr>
                <a:srgbClr val="FFFFFF"/>
              </a:buClr>
              <a:buFont typeface="OpenSymbol"/>
              <a:buAutoNum type="arabicPeriod"/>
            </a:pPr>
            <a:r>
              <a:rPr lang="en-US" sz="77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grupa: Digitalno desetljeće   </a:t>
            </a:r>
            <a:endParaRPr lang="hr-HR" sz="77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Freeform 2"/>
          <p:cNvSpPr/>
          <p:nvPr/>
        </p:nvSpPr>
        <p:spPr>
          <a:xfrm rot="16200000">
            <a:off x="172800" y="3314880"/>
            <a:ext cx="7702560" cy="5576040"/>
          </a:xfrm>
          <a:custGeom>
            <a:avLst/>
            <a:gdLst>
              <a:gd name="textAreaLeft" fmla="*/ 0 w 7702560"/>
              <a:gd name="textAreaRight" fmla="*/ 7702920 w 7702560"/>
              <a:gd name="textAreaTop" fmla="*/ 0 h 5576040"/>
              <a:gd name="textAreaBottom" fmla="*/ 5576400 h 5576040"/>
            </a:gdLst>
            <a:ahLst/>
            <a:cxnLst/>
            <a:rect l="textAreaLeft" t="textAreaTop" r="textAreaRight" b="textAreaBottom"/>
            <a:pathLst>
              <a:path w="7702788" h="5576558">
                <a:moveTo>
                  <a:pt x="0" y="0"/>
                </a:moveTo>
                <a:lnTo>
                  <a:pt x="7702788" y="0"/>
                </a:lnTo>
                <a:lnTo>
                  <a:pt x="7702788" y="5576558"/>
                </a:lnTo>
                <a:lnTo>
                  <a:pt x="0" y="55765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Freeform 3">
            <a:hlinkClick r:id="rId2"/>
          </p:cNvPr>
          <p:cNvSpPr/>
          <p:nvPr/>
        </p:nvSpPr>
        <p:spPr>
          <a:xfrm>
            <a:off x="1548360" y="2524320"/>
            <a:ext cx="4951440" cy="7157160"/>
          </a:xfrm>
          <a:custGeom>
            <a:avLst/>
            <a:gdLst>
              <a:gd name="textAreaLeft" fmla="*/ 0 w 4951440"/>
              <a:gd name="textAreaRight" fmla="*/ 4951800 w 4951440"/>
              <a:gd name="textAreaTop" fmla="*/ 0 h 7157160"/>
              <a:gd name="textAreaBottom" fmla="*/ 7157520 h 7157160"/>
            </a:gdLst>
            <a:ahLst/>
            <a:cxnLst/>
            <a:rect l="textAreaLeft" t="textAreaTop" r="textAreaRight" b="textAreaBottom"/>
            <a:pathLst>
              <a:path w="4951867" h="7157409">
                <a:moveTo>
                  <a:pt x="0" y="0"/>
                </a:moveTo>
                <a:lnTo>
                  <a:pt x="4951867" y="0"/>
                </a:lnTo>
                <a:lnTo>
                  <a:pt x="4951867" y="7157409"/>
                </a:lnTo>
                <a:lnTo>
                  <a:pt x="0" y="71574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0" name="Freeform 4"/>
          <p:cNvSpPr/>
          <p:nvPr/>
        </p:nvSpPr>
        <p:spPr>
          <a:xfrm rot="16200000">
            <a:off x="8622360" y="2153880"/>
            <a:ext cx="6647760" cy="7848000"/>
          </a:xfrm>
          <a:custGeom>
            <a:avLst/>
            <a:gdLst>
              <a:gd name="textAreaLeft" fmla="*/ 0 w 6647760"/>
              <a:gd name="textAreaRight" fmla="*/ 6648120 w 6647760"/>
              <a:gd name="textAreaTop" fmla="*/ 0 h 7848000"/>
              <a:gd name="textAreaBottom" fmla="*/ 7848360 h 7848000"/>
            </a:gdLst>
            <a:ahLst/>
            <a:cxnLst/>
            <a:rect l="textAreaLeft" t="textAreaTop" r="textAreaRight" b="textAreaBottom"/>
            <a:pathLst>
              <a:path w="6647977" h="7848479">
                <a:moveTo>
                  <a:pt x="0" y="0"/>
                </a:moveTo>
                <a:lnTo>
                  <a:pt x="6647977" y="0"/>
                </a:lnTo>
                <a:lnTo>
                  <a:pt x="6647977" y="7848479"/>
                </a:lnTo>
                <a:lnTo>
                  <a:pt x="0" y="784847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1" name="TextBox 5"/>
          <p:cNvSpPr/>
          <p:nvPr/>
        </p:nvSpPr>
        <p:spPr>
          <a:xfrm>
            <a:off x="843480" y="642960"/>
            <a:ext cx="17013600" cy="12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1511280" lvl="1" indent="-755640" defTabSz="914400">
              <a:lnSpc>
                <a:spcPts val="9799"/>
              </a:lnSpc>
              <a:buClr>
                <a:srgbClr val="FFFFFF"/>
              </a:buClr>
              <a:buFont typeface="OpenSymbol"/>
              <a:buAutoNum type="arabicPeriod"/>
            </a:pPr>
            <a:r>
              <a:rPr lang="en-US" sz="70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grupa: Vrijednosti Europske unije     </a:t>
            </a:r>
            <a:endParaRPr lang="hr-HR" sz="70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2" name="Freeform 6">
            <a:hlinkClick r:id="rId5"/>
          </p:cNvPr>
          <p:cNvSpPr/>
          <p:nvPr/>
        </p:nvSpPr>
        <p:spPr>
          <a:xfrm>
            <a:off x="8313840" y="3219480"/>
            <a:ext cx="7336800" cy="5754960"/>
          </a:xfrm>
          <a:custGeom>
            <a:avLst/>
            <a:gdLst>
              <a:gd name="textAreaLeft" fmla="*/ 0 w 7336800"/>
              <a:gd name="textAreaRight" fmla="*/ 7337160 w 7336800"/>
              <a:gd name="textAreaTop" fmla="*/ 0 h 5754960"/>
              <a:gd name="textAreaBottom" fmla="*/ 5755320 h 5754960"/>
            </a:gdLst>
            <a:ahLst/>
            <a:cxnLst/>
            <a:rect l="textAreaLeft" t="textAreaTop" r="textAreaRight" b="textAreaBottom"/>
            <a:pathLst>
              <a:path w="7337312" h="5755204">
                <a:moveTo>
                  <a:pt x="0" y="0"/>
                </a:moveTo>
                <a:lnTo>
                  <a:pt x="7337312" y="0"/>
                </a:lnTo>
                <a:lnTo>
                  <a:pt x="7337312" y="5755204"/>
                </a:lnTo>
                <a:lnTo>
                  <a:pt x="0" y="57552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Box 2"/>
          <p:cNvSpPr/>
          <p:nvPr/>
        </p:nvSpPr>
        <p:spPr>
          <a:xfrm>
            <a:off x="4884120" y="4274640"/>
            <a:ext cx="9237240" cy="156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2881"/>
              </a:lnSpc>
            </a:pPr>
            <a:r>
              <a:rPr lang="en-US" sz="92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Hvala na pažnji!</a:t>
            </a:r>
            <a:endParaRPr lang="hr-HR" sz="9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 2"/>
          <p:cNvSpPr/>
          <p:nvPr/>
        </p:nvSpPr>
        <p:spPr>
          <a:xfrm>
            <a:off x="839520" y="2504520"/>
            <a:ext cx="2560680" cy="1703880"/>
          </a:xfrm>
          <a:custGeom>
            <a:avLst/>
            <a:gdLst>
              <a:gd name="textAreaLeft" fmla="*/ 0 w 2560680"/>
              <a:gd name="textAreaRight" fmla="*/ 2561040 w 2560680"/>
              <a:gd name="textAreaTop" fmla="*/ 0 h 1703880"/>
              <a:gd name="textAreaBottom" fmla="*/ 1704240 h 1703880"/>
            </a:gdLst>
            <a:ahLst/>
            <a:cxnLst/>
            <a:rect l="textAreaLeft" t="textAreaTop" r="textAreaRight" b="textAreaBottom"/>
            <a:pathLst>
              <a:path w="2560902" h="1704164">
                <a:moveTo>
                  <a:pt x="0" y="0"/>
                </a:moveTo>
                <a:lnTo>
                  <a:pt x="2560903" y="0"/>
                </a:lnTo>
                <a:lnTo>
                  <a:pt x="2560903" y="1704165"/>
                </a:lnTo>
                <a:lnTo>
                  <a:pt x="0" y="17041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" name="Freeform 3"/>
          <p:cNvSpPr/>
          <p:nvPr/>
        </p:nvSpPr>
        <p:spPr>
          <a:xfrm>
            <a:off x="4311360" y="2504520"/>
            <a:ext cx="2605320" cy="1736640"/>
          </a:xfrm>
          <a:custGeom>
            <a:avLst/>
            <a:gdLst>
              <a:gd name="textAreaLeft" fmla="*/ 0 w 2605320"/>
              <a:gd name="textAreaRight" fmla="*/ 2605680 w 2605320"/>
              <a:gd name="textAreaTop" fmla="*/ 0 h 1736640"/>
              <a:gd name="textAreaBottom" fmla="*/ 1737000 h 1736640"/>
            </a:gdLst>
            <a:ahLst/>
            <a:cxnLst/>
            <a:rect l="textAreaLeft" t="textAreaTop" r="textAreaRight" b="textAreaBottom"/>
            <a:pathLst>
              <a:path w="2605743" h="1737162">
                <a:moveTo>
                  <a:pt x="0" y="0"/>
                </a:moveTo>
                <a:lnTo>
                  <a:pt x="2605744" y="0"/>
                </a:lnTo>
                <a:lnTo>
                  <a:pt x="2605744" y="1737163"/>
                </a:lnTo>
                <a:lnTo>
                  <a:pt x="0" y="173716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" name="Freeform 4"/>
          <p:cNvSpPr/>
          <p:nvPr/>
        </p:nvSpPr>
        <p:spPr>
          <a:xfrm>
            <a:off x="7638480" y="2504520"/>
            <a:ext cx="2662560" cy="1703880"/>
          </a:xfrm>
          <a:custGeom>
            <a:avLst/>
            <a:gdLst>
              <a:gd name="textAreaLeft" fmla="*/ 0 w 2662560"/>
              <a:gd name="textAreaRight" fmla="*/ 2662920 w 2662560"/>
              <a:gd name="textAreaTop" fmla="*/ 0 h 1703880"/>
              <a:gd name="textAreaBottom" fmla="*/ 1704240 h 1703880"/>
            </a:gdLst>
            <a:ahLst/>
            <a:cxnLst/>
            <a:rect l="textAreaLeft" t="textAreaTop" r="textAreaRight" b="textAreaBottom"/>
            <a:pathLst>
              <a:path w="2662756" h="1704164">
                <a:moveTo>
                  <a:pt x="0" y="0"/>
                </a:moveTo>
                <a:lnTo>
                  <a:pt x="2662756" y="0"/>
                </a:lnTo>
                <a:lnTo>
                  <a:pt x="2662756" y="1704165"/>
                </a:lnTo>
                <a:lnTo>
                  <a:pt x="0" y="17041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Freeform 5"/>
          <p:cNvSpPr/>
          <p:nvPr/>
        </p:nvSpPr>
        <p:spPr>
          <a:xfrm>
            <a:off x="11025000" y="2487960"/>
            <a:ext cx="2602080" cy="1736640"/>
          </a:xfrm>
          <a:custGeom>
            <a:avLst/>
            <a:gdLst>
              <a:gd name="textAreaLeft" fmla="*/ 0 w 2602080"/>
              <a:gd name="textAreaRight" fmla="*/ 2602440 w 2602080"/>
              <a:gd name="textAreaTop" fmla="*/ 0 h 1736640"/>
              <a:gd name="textAreaBottom" fmla="*/ 1737000 h 1736640"/>
            </a:gdLst>
            <a:ahLst/>
            <a:cxnLst/>
            <a:rect l="textAreaLeft" t="textAreaTop" r="textAreaRight" b="textAreaBottom"/>
            <a:pathLst>
              <a:path w="2602490" h="1737162">
                <a:moveTo>
                  <a:pt x="0" y="0"/>
                </a:moveTo>
                <a:lnTo>
                  <a:pt x="2602490" y="0"/>
                </a:lnTo>
                <a:lnTo>
                  <a:pt x="2602490" y="1737163"/>
                </a:lnTo>
                <a:lnTo>
                  <a:pt x="0" y="173716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Freeform 6"/>
          <p:cNvSpPr/>
          <p:nvPr/>
        </p:nvSpPr>
        <p:spPr>
          <a:xfrm>
            <a:off x="1194840" y="6510240"/>
            <a:ext cx="2328840" cy="1595160"/>
          </a:xfrm>
          <a:custGeom>
            <a:avLst/>
            <a:gdLst>
              <a:gd name="textAreaLeft" fmla="*/ 0 w 2328840"/>
              <a:gd name="textAreaRight" fmla="*/ 2329200 w 2328840"/>
              <a:gd name="textAreaTop" fmla="*/ 0 h 1595160"/>
              <a:gd name="textAreaBottom" fmla="*/ 1595520 h 1595160"/>
            </a:gdLst>
            <a:ahLst/>
            <a:cxnLst/>
            <a:rect l="textAreaLeft" t="textAreaTop" r="textAreaRight" b="textAreaBottom"/>
            <a:pathLst>
              <a:path w="2329153" h="1595470">
                <a:moveTo>
                  <a:pt x="0" y="0"/>
                </a:moveTo>
                <a:lnTo>
                  <a:pt x="2329153" y="0"/>
                </a:lnTo>
                <a:lnTo>
                  <a:pt x="2329153" y="1595470"/>
                </a:lnTo>
                <a:lnTo>
                  <a:pt x="0" y="159547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Freeform 7"/>
          <p:cNvSpPr/>
          <p:nvPr/>
        </p:nvSpPr>
        <p:spPr>
          <a:xfrm>
            <a:off x="4554000" y="6510240"/>
            <a:ext cx="2398680" cy="1679040"/>
          </a:xfrm>
          <a:custGeom>
            <a:avLst/>
            <a:gdLst>
              <a:gd name="textAreaLeft" fmla="*/ 0 w 2398680"/>
              <a:gd name="textAreaRight" fmla="*/ 2399040 w 2398680"/>
              <a:gd name="textAreaTop" fmla="*/ 0 h 1679040"/>
              <a:gd name="textAreaBottom" fmla="*/ 1679400 h 1679040"/>
            </a:gdLst>
            <a:ahLst/>
            <a:cxnLst/>
            <a:rect l="textAreaLeft" t="textAreaTop" r="textAreaRight" b="textAreaBottom"/>
            <a:pathLst>
              <a:path w="2399189" h="1679432">
                <a:moveTo>
                  <a:pt x="0" y="0"/>
                </a:moveTo>
                <a:lnTo>
                  <a:pt x="2399189" y="0"/>
                </a:lnTo>
                <a:lnTo>
                  <a:pt x="2399189" y="1679432"/>
                </a:lnTo>
                <a:lnTo>
                  <a:pt x="0" y="167943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Freeform 8"/>
          <p:cNvSpPr/>
          <p:nvPr/>
        </p:nvSpPr>
        <p:spPr>
          <a:xfrm>
            <a:off x="7981560" y="6510240"/>
            <a:ext cx="2947320" cy="1595160"/>
          </a:xfrm>
          <a:custGeom>
            <a:avLst/>
            <a:gdLst>
              <a:gd name="textAreaLeft" fmla="*/ 0 w 2947320"/>
              <a:gd name="textAreaRight" fmla="*/ 2947680 w 2947320"/>
              <a:gd name="textAreaTop" fmla="*/ 0 h 1595160"/>
              <a:gd name="textAreaBottom" fmla="*/ 1595520 h 1595160"/>
            </a:gdLst>
            <a:ahLst/>
            <a:cxnLst/>
            <a:rect l="textAreaLeft" t="textAreaTop" r="textAreaRight" b="textAreaBottom"/>
            <a:pathLst>
              <a:path w="2947751" h="1595470">
                <a:moveTo>
                  <a:pt x="0" y="0"/>
                </a:moveTo>
                <a:lnTo>
                  <a:pt x="2947750" y="0"/>
                </a:lnTo>
                <a:lnTo>
                  <a:pt x="2947750" y="1595470"/>
                </a:lnTo>
                <a:lnTo>
                  <a:pt x="0" y="159547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" name="Freeform 9"/>
          <p:cNvSpPr/>
          <p:nvPr/>
        </p:nvSpPr>
        <p:spPr>
          <a:xfrm>
            <a:off x="11724120" y="6510240"/>
            <a:ext cx="2544120" cy="1679040"/>
          </a:xfrm>
          <a:custGeom>
            <a:avLst/>
            <a:gdLst>
              <a:gd name="textAreaLeft" fmla="*/ 0 w 2544120"/>
              <a:gd name="textAreaRight" fmla="*/ 2544480 w 2544120"/>
              <a:gd name="textAreaTop" fmla="*/ 0 h 1679040"/>
              <a:gd name="textAreaBottom" fmla="*/ 1679400 h 1679040"/>
            </a:gdLst>
            <a:ahLst/>
            <a:cxnLst/>
            <a:rect l="textAreaLeft" t="textAreaTop" r="textAreaRight" b="textAreaBottom"/>
            <a:pathLst>
              <a:path w="2544594" h="1679432">
                <a:moveTo>
                  <a:pt x="0" y="0"/>
                </a:moveTo>
                <a:lnTo>
                  <a:pt x="2544594" y="0"/>
                </a:lnTo>
                <a:lnTo>
                  <a:pt x="2544594" y="1679432"/>
                </a:lnTo>
                <a:lnTo>
                  <a:pt x="0" y="167943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Freeform 10"/>
          <p:cNvSpPr/>
          <p:nvPr/>
        </p:nvSpPr>
        <p:spPr>
          <a:xfrm>
            <a:off x="14268960" y="2496240"/>
            <a:ext cx="2614320" cy="1744920"/>
          </a:xfrm>
          <a:custGeom>
            <a:avLst/>
            <a:gdLst>
              <a:gd name="textAreaLeft" fmla="*/ 0 w 2614320"/>
              <a:gd name="textAreaRight" fmla="*/ 2614680 w 2614320"/>
              <a:gd name="textAreaTop" fmla="*/ 0 h 1744920"/>
              <a:gd name="textAreaBottom" fmla="*/ 1745280 h 1744920"/>
            </a:gdLst>
            <a:ahLst/>
            <a:cxnLst/>
            <a:rect l="textAreaLeft" t="textAreaTop" r="textAreaRight" b="textAreaBottom"/>
            <a:pathLst>
              <a:path w="2614843" h="1745408">
                <a:moveTo>
                  <a:pt x="0" y="0"/>
                </a:moveTo>
                <a:lnTo>
                  <a:pt x="2614843" y="0"/>
                </a:lnTo>
                <a:lnTo>
                  <a:pt x="2614843" y="1745408"/>
                </a:lnTo>
                <a:lnTo>
                  <a:pt x="0" y="174540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" name="TextBox 11"/>
          <p:cNvSpPr/>
          <p:nvPr/>
        </p:nvSpPr>
        <p:spPr>
          <a:xfrm>
            <a:off x="839520" y="498600"/>
            <a:ext cx="14587200" cy="124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9224"/>
              </a:lnSpc>
              <a:tabLst>
                <a:tab pos="0" algn="l"/>
              </a:tabLst>
            </a:pPr>
            <a:r>
              <a:rPr lang="en-US" sz="9220" b="0" u="none" spc="-737" strike="noStrike">
                <a:solidFill>
                  <a:srgbClr val="FFFFFF"/>
                </a:solidFill>
                <a:effectLst/>
                <a:uFillTx/>
                <a:latin typeface="Bricolage Grotesque"/>
                <a:ea typeface="Bricolage Grotesque"/>
              </a:rPr>
              <a:t>11 PARTNERA / 9 ZEMALJA:</a:t>
            </a:r>
            <a:endParaRPr lang="hr-HR" sz="922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8" name="TextBox 12"/>
          <p:cNvSpPr/>
          <p:nvPr/>
        </p:nvSpPr>
        <p:spPr>
          <a:xfrm>
            <a:off x="651960" y="4266000"/>
            <a:ext cx="3414600" cy="75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lang="en-US" sz="44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Italija</a:t>
            </a:r>
            <a:endParaRPr lang="hr-H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9" name="TextBox 13"/>
          <p:cNvSpPr/>
          <p:nvPr/>
        </p:nvSpPr>
        <p:spPr>
          <a:xfrm>
            <a:off x="4046040" y="4266000"/>
            <a:ext cx="3414600" cy="75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lang="en-US" sz="44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Turska</a:t>
            </a:r>
            <a:endParaRPr lang="hr-H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0" name="TextBox 14"/>
          <p:cNvSpPr/>
          <p:nvPr/>
        </p:nvSpPr>
        <p:spPr>
          <a:xfrm>
            <a:off x="7436520" y="4266000"/>
            <a:ext cx="3414600" cy="75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lang="en-US" sz="44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Hrvatska</a:t>
            </a:r>
            <a:endParaRPr lang="hr-H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1" name="TextBox 15"/>
          <p:cNvSpPr/>
          <p:nvPr/>
        </p:nvSpPr>
        <p:spPr>
          <a:xfrm>
            <a:off x="10539000" y="4266000"/>
            <a:ext cx="3414600" cy="75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lang="en-US" sz="44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Španjolska</a:t>
            </a:r>
            <a:endParaRPr lang="hr-H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2" name="TextBox 16"/>
          <p:cNvSpPr/>
          <p:nvPr/>
        </p:nvSpPr>
        <p:spPr>
          <a:xfrm>
            <a:off x="14268960" y="4266000"/>
            <a:ext cx="3414600" cy="75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lang="en-US" sz="44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Rumunjska</a:t>
            </a:r>
            <a:endParaRPr lang="hr-H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3" name="TextBox 17"/>
          <p:cNvSpPr/>
          <p:nvPr/>
        </p:nvSpPr>
        <p:spPr>
          <a:xfrm>
            <a:off x="651960" y="8261640"/>
            <a:ext cx="3414600" cy="75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lang="en-US" sz="44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Austrija</a:t>
            </a:r>
            <a:endParaRPr lang="hr-H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4" name="TextBox 18"/>
          <p:cNvSpPr/>
          <p:nvPr/>
        </p:nvSpPr>
        <p:spPr>
          <a:xfrm>
            <a:off x="4067280" y="8261640"/>
            <a:ext cx="3414600" cy="75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lang="en-US" sz="44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Ukrajina</a:t>
            </a:r>
            <a:endParaRPr lang="hr-H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5" name="TextBox 19"/>
          <p:cNvSpPr/>
          <p:nvPr/>
        </p:nvSpPr>
        <p:spPr>
          <a:xfrm>
            <a:off x="7711200" y="8261640"/>
            <a:ext cx="3414600" cy="153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lang="en-US" sz="44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Sjeverna Makedonija</a:t>
            </a:r>
            <a:endParaRPr lang="hr-H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6" name="TextBox 20"/>
          <p:cNvSpPr/>
          <p:nvPr/>
        </p:nvSpPr>
        <p:spPr>
          <a:xfrm>
            <a:off x="11354760" y="8280720"/>
            <a:ext cx="3414600" cy="75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6160"/>
              </a:lnSpc>
            </a:pPr>
            <a:r>
              <a:rPr lang="en-US" sz="44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Gruzija</a:t>
            </a:r>
            <a:endParaRPr lang="hr-HR" sz="4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AutoShape 2"/>
          <p:cNvSpPr/>
          <p:nvPr/>
        </p:nvSpPr>
        <p:spPr>
          <a:xfrm flipV="1">
            <a:off x="839520" y="9267480"/>
            <a:ext cx="15655320" cy="10440"/>
          </a:xfrm>
          <a:prstGeom prst="line">
            <a:avLst/>
          </a:prstGeom>
          <a:ln w="19050">
            <a:solidFill>
              <a:srgbClr val="20212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-34560" rIns="90000" bIns="-34560" anchor="t" anchorCtr="1">
            <a:noAutofit/>
          </a:bodyPr>
          <a:p>
            <a:endParaRPr lang="hr-H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8" name="Freeform 3"/>
          <p:cNvSpPr/>
          <p:nvPr/>
        </p:nvSpPr>
        <p:spPr>
          <a:xfrm>
            <a:off x="1246320" y="2962800"/>
            <a:ext cx="16012440" cy="5349240"/>
          </a:xfrm>
          <a:custGeom>
            <a:avLst/>
            <a:gdLst>
              <a:gd name="textAreaLeft" fmla="*/ 0 w 16012440"/>
              <a:gd name="textAreaRight" fmla="*/ 16012800 w 16012440"/>
              <a:gd name="textAreaTop" fmla="*/ 0 h 5349240"/>
              <a:gd name="textAreaBottom" fmla="*/ 5349600 h 5349240"/>
            </a:gdLst>
            <a:ahLst/>
            <a:cxnLst/>
            <a:rect l="textAreaLeft" t="textAreaTop" r="textAreaRight" b="textAreaBottom"/>
            <a:pathLst>
              <a:path w="16012924" h="5349499">
                <a:moveTo>
                  <a:pt x="0" y="0"/>
                </a:moveTo>
                <a:lnTo>
                  <a:pt x="16012924" y="0"/>
                </a:lnTo>
                <a:lnTo>
                  <a:pt x="16012924" y="5349500"/>
                </a:lnTo>
                <a:lnTo>
                  <a:pt x="0" y="53495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9" name="TextBox 4"/>
          <p:cNvSpPr/>
          <p:nvPr/>
        </p:nvSpPr>
        <p:spPr>
          <a:xfrm>
            <a:off x="839520" y="498600"/>
            <a:ext cx="8103960" cy="241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9224"/>
              </a:lnSpc>
              <a:tabLst>
                <a:tab pos="0" algn="l"/>
              </a:tabLst>
            </a:pPr>
            <a:r>
              <a:rPr lang="en-US" sz="9220" b="0" u="none" spc="-737" strike="noStrike">
                <a:solidFill>
                  <a:srgbClr val="FFFFFF"/>
                </a:solidFill>
                <a:effectLst/>
                <a:uFillTx/>
                <a:latin typeface="Bricolage Grotesque"/>
                <a:ea typeface="Bricolage Grotesque"/>
              </a:rPr>
              <a:t>CILJEVI PROJEKTA:</a:t>
            </a:r>
            <a:endParaRPr lang="hr-HR" sz="922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0" name="TextBox 5"/>
          <p:cNvSpPr/>
          <p:nvPr/>
        </p:nvSpPr>
        <p:spPr>
          <a:xfrm>
            <a:off x="1282680" y="3754800"/>
            <a:ext cx="17004960" cy="413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626040" lvl="1" indent="-313200" defTabSz="914400">
              <a:lnSpc>
                <a:spcPts val="2900"/>
              </a:lnSpc>
              <a:buClr>
                <a:srgbClr val="202124"/>
              </a:buClr>
              <a:buFont typeface="Arial"/>
              <a:buChar char="•"/>
            </a:pPr>
            <a:r>
              <a:rPr lang="en-US" sz="2900" b="1" u="none" strike="noStrike">
                <a:solidFill>
                  <a:srgbClr val="202124"/>
                </a:solidFill>
                <a:effectLst/>
                <a:uFillTx/>
                <a:latin typeface="Bricolage Grotesque Bold"/>
                <a:ea typeface="Bricolage Grotesque Bold"/>
              </a:rPr>
              <a:t>UPOZNATI UČENIKE S INFORMACIJAMA VEZANIM ZA EUROPSKU UNIJU  </a:t>
            </a:r>
            <a:endParaRPr lang="hr-HR" sz="29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00"/>
              </a:lnSpc>
            </a:pPr>
            <a:endParaRPr lang="hr-H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626040" lvl="1" indent="-313200" defTabSz="914400">
              <a:lnSpc>
                <a:spcPts val="2900"/>
              </a:lnSpc>
              <a:buClr>
                <a:srgbClr val="202124"/>
              </a:buClr>
              <a:buFont typeface="Arial"/>
              <a:buChar char="•"/>
            </a:pPr>
            <a:r>
              <a:rPr lang="en-US" sz="2900" b="1" u="none" strike="noStrike">
                <a:solidFill>
                  <a:srgbClr val="202124"/>
                </a:solidFill>
                <a:effectLst/>
                <a:uFillTx/>
                <a:latin typeface="Bricolage Grotesque Bold"/>
                <a:ea typeface="Bricolage Grotesque Bold"/>
              </a:rPr>
              <a:t>RAZVIJATI VJEŠTINE KRITIČKOG RAZMIŠLJANJA I IZRAŽAVANJA</a:t>
            </a:r>
            <a:endParaRPr lang="hr-HR" sz="29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00"/>
              </a:lnSpc>
            </a:pPr>
            <a:endParaRPr lang="hr-H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626040" lvl="1" indent="-313200" defTabSz="914400">
              <a:lnSpc>
                <a:spcPts val="2900"/>
              </a:lnSpc>
              <a:buClr>
                <a:srgbClr val="202124"/>
              </a:buClr>
              <a:buFont typeface="Arial"/>
              <a:buChar char="•"/>
            </a:pPr>
            <a:r>
              <a:rPr lang="en-US" sz="2900" b="1" u="none" strike="noStrike">
                <a:solidFill>
                  <a:srgbClr val="202124"/>
                </a:solidFill>
                <a:effectLst/>
                <a:uFillTx/>
                <a:latin typeface="Bricolage Grotesque Bold"/>
                <a:ea typeface="Bricolage Grotesque Bold"/>
              </a:rPr>
              <a:t>RAZVIJATI VJEŠTINE MEĐUKULTURNOG PRIHVAĆANJA MEĐU UČENICIMA RAZLIČITIH ZEMALJA</a:t>
            </a:r>
            <a:endParaRPr lang="hr-HR" sz="29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00"/>
              </a:lnSpc>
            </a:pPr>
            <a:endParaRPr lang="hr-H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626040" lvl="1" indent="-313200" defTabSz="914400">
              <a:lnSpc>
                <a:spcPts val="2900"/>
              </a:lnSpc>
              <a:buClr>
                <a:srgbClr val="202124"/>
              </a:buClr>
              <a:buFont typeface="Arial"/>
              <a:buChar char="•"/>
            </a:pPr>
            <a:r>
              <a:rPr lang="en-US" sz="2900" b="1" u="none" strike="noStrike">
                <a:solidFill>
                  <a:srgbClr val="202124"/>
                </a:solidFill>
                <a:effectLst/>
                <a:uFillTx/>
                <a:latin typeface="Bricolage Grotesque Bold"/>
                <a:ea typeface="Bricolage Grotesque Bold"/>
              </a:rPr>
              <a:t>RAZVIJATI DIGITALNE VJEŠTINE</a:t>
            </a:r>
            <a:endParaRPr lang="hr-HR" sz="29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900"/>
              </a:lnSpc>
            </a:pPr>
            <a:endParaRPr lang="hr-H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626040" lvl="1" indent="-313200" defTabSz="914400">
              <a:lnSpc>
                <a:spcPts val="2900"/>
              </a:lnSpc>
              <a:buClr>
                <a:srgbClr val="202124"/>
              </a:buClr>
              <a:buFont typeface="Arial"/>
              <a:buChar char="•"/>
            </a:pPr>
            <a:r>
              <a:rPr lang="en-US" sz="2900" b="1" u="none" strike="noStrike">
                <a:solidFill>
                  <a:srgbClr val="202124"/>
                </a:solidFill>
                <a:effectLst/>
                <a:uFillTx/>
                <a:latin typeface="Bricolage Grotesque Bold"/>
                <a:ea typeface="Bricolage Grotesque Bold"/>
              </a:rPr>
              <a:t>RAZVIJATI KREATIVNOST</a:t>
            </a:r>
            <a:endParaRPr lang="hr-HR" sz="29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001"/>
              </a:lnSpc>
            </a:pPr>
            <a:endParaRPr lang="hr-H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001"/>
              </a:lnSpc>
            </a:pPr>
            <a:endParaRPr lang="hr-H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AutoShape 2"/>
          <p:cNvSpPr/>
          <p:nvPr/>
        </p:nvSpPr>
        <p:spPr>
          <a:xfrm flipV="1">
            <a:off x="79560" y="9797760"/>
            <a:ext cx="17929440" cy="162360"/>
          </a:xfrm>
          <a:prstGeom prst="line">
            <a:avLst/>
          </a:prstGeom>
          <a:ln w="19050">
            <a:solidFill>
              <a:srgbClr val="20212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 anchorCtr="1">
            <a:noAutofit/>
          </a:bodyPr>
          <a:p>
            <a:endParaRPr lang="hr-H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2" name="Freeform 3"/>
          <p:cNvSpPr/>
          <p:nvPr/>
        </p:nvSpPr>
        <p:spPr>
          <a:xfrm>
            <a:off x="832320" y="2189880"/>
            <a:ext cx="16230240" cy="7140960"/>
          </a:xfrm>
          <a:custGeom>
            <a:avLst/>
            <a:gdLst>
              <a:gd name="textAreaLeft" fmla="*/ 0 w 16230240"/>
              <a:gd name="textAreaRight" fmla="*/ 16230600 w 16230240"/>
              <a:gd name="textAreaTop" fmla="*/ 0 h 7140960"/>
              <a:gd name="textAreaBottom" fmla="*/ 7141320 h 7140960"/>
            </a:gdLst>
            <a:ahLst/>
            <a:cxnLst/>
            <a:rect l="textAreaLeft" t="textAreaTop" r="textAreaRight" b="textAreaBottom"/>
            <a:pathLst>
              <a:path w="16230600" h="7141464">
                <a:moveTo>
                  <a:pt x="0" y="0"/>
                </a:moveTo>
                <a:lnTo>
                  <a:pt x="16230600" y="0"/>
                </a:lnTo>
                <a:lnTo>
                  <a:pt x="16230600" y="7141464"/>
                </a:lnTo>
                <a:lnTo>
                  <a:pt x="0" y="714146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TextBox 4"/>
          <p:cNvSpPr/>
          <p:nvPr/>
        </p:nvSpPr>
        <p:spPr>
          <a:xfrm>
            <a:off x="839520" y="498600"/>
            <a:ext cx="14587200" cy="12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defTabSz="914400">
              <a:lnSpc>
                <a:spcPts val="9224"/>
              </a:lnSpc>
            </a:pPr>
            <a:r>
              <a:rPr lang="en-US" sz="9220" b="0" u="none" spc="-737" strike="noStrike">
                <a:solidFill>
                  <a:srgbClr val="FFFFFF"/>
                </a:solidFill>
                <a:effectLst/>
                <a:uFillTx/>
                <a:latin typeface="Bricolage Grotesque"/>
                <a:ea typeface="Bricolage Grotesque"/>
              </a:rPr>
              <a:t>ZAJEDNIČKE AKTIVNOSTI: </a:t>
            </a:r>
            <a:endParaRPr lang="hr-HR" sz="922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4" name="TextBox 5"/>
          <p:cNvSpPr/>
          <p:nvPr/>
        </p:nvSpPr>
        <p:spPr>
          <a:xfrm>
            <a:off x="1790640" y="2704320"/>
            <a:ext cx="13636080" cy="601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1049400" lvl="1" indent="-524880" defTabSz="914400">
              <a:lnSpc>
                <a:spcPts val="6806"/>
              </a:lnSpc>
              <a:buClr>
                <a:srgbClr val="202124"/>
              </a:buClr>
              <a:buFont typeface="Arial"/>
              <a:buChar char="•"/>
            </a:pPr>
            <a:r>
              <a:rPr lang="en-US" sz="4860" b="1" u="none" strike="noStrike">
                <a:solidFill>
                  <a:srgbClr val="202124"/>
                </a:solidFill>
                <a:effectLst/>
                <a:uFillTx/>
                <a:latin typeface="Open Sans Bold"/>
                <a:ea typeface="Open Sans Bold"/>
              </a:rPr>
              <a:t>Predstavljanje učenika i škola</a:t>
            </a:r>
            <a:endParaRPr lang="hr-HR" sz="486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049400" lvl="1" indent="-524880" defTabSz="914400">
              <a:lnSpc>
                <a:spcPts val="6806"/>
              </a:lnSpc>
              <a:buClr>
                <a:srgbClr val="202124"/>
              </a:buClr>
              <a:buFont typeface="Arial"/>
              <a:buChar char="•"/>
            </a:pPr>
            <a:r>
              <a:rPr lang="en-US" sz="4860" b="1" u="none" strike="noStrike">
                <a:solidFill>
                  <a:srgbClr val="202124"/>
                </a:solidFill>
                <a:effectLst/>
                <a:uFillTx/>
                <a:latin typeface="Open Sans Bold"/>
                <a:ea typeface="Open Sans Bold"/>
              </a:rPr>
              <a:t>Zajednički poster</a:t>
            </a:r>
            <a:endParaRPr lang="hr-HR" sz="486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049400" lvl="1" indent="-524880" defTabSz="914400">
              <a:lnSpc>
                <a:spcPts val="6806"/>
              </a:lnSpc>
              <a:buClr>
                <a:srgbClr val="202124"/>
              </a:buClr>
              <a:buFont typeface="Arial"/>
              <a:buChar char="•"/>
            </a:pPr>
            <a:r>
              <a:rPr lang="en-US" sz="4860" b="1" u="none" strike="noStrike">
                <a:solidFill>
                  <a:srgbClr val="202124"/>
                </a:solidFill>
                <a:effectLst/>
                <a:uFillTx/>
                <a:latin typeface="Open Sans Bold"/>
                <a:ea typeface="Open Sans Bold"/>
              </a:rPr>
              <a:t>Logo</a:t>
            </a:r>
            <a:endParaRPr lang="hr-HR" sz="486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049400" lvl="1" indent="-524880" defTabSz="914400">
              <a:lnSpc>
                <a:spcPts val="6806"/>
              </a:lnSpc>
              <a:buClr>
                <a:srgbClr val="202124"/>
              </a:buClr>
              <a:buFont typeface="Arial"/>
              <a:buChar char="•"/>
            </a:pPr>
            <a:r>
              <a:rPr lang="en-US" sz="4860" b="1" u="none" strike="noStrike">
                <a:solidFill>
                  <a:srgbClr val="202124"/>
                </a:solidFill>
                <a:effectLst/>
                <a:uFillTx/>
                <a:latin typeface="Open Sans Bold"/>
                <a:ea typeface="Open Sans Bold"/>
              </a:rPr>
              <a:t>Slogan  - Europski dan jezika</a:t>
            </a:r>
            <a:endParaRPr lang="hr-HR" sz="486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049400" lvl="1" indent="-524880" defTabSz="914400">
              <a:lnSpc>
                <a:spcPts val="6806"/>
              </a:lnSpc>
              <a:buClr>
                <a:srgbClr val="202124"/>
              </a:buClr>
              <a:buFont typeface="Arial"/>
              <a:buChar char="•"/>
            </a:pPr>
            <a:r>
              <a:rPr lang="en-US" sz="4860" b="1" u="none" strike="noStrike">
                <a:solidFill>
                  <a:srgbClr val="202124"/>
                </a:solidFill>
                <a:effectLst/>
                <a:uFillTx/>
                <a:latin typeface="Open Sans Bold"/>
                <a:ea typeface="Open Sans Bold"/>
              </a:rPr>
              <a:t>Sastanak simulacije Ujedinjenih Naroda </a:t>
            </a:r>
            <a:endParaRPr lang="hr-HR" sz="486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1049400" lvl="1" indent="-524880" defTabSz="914400">
              <a:lnSpc>
                <a:spcPts val="6806"/>
              </a:lnSpc>
              <a:buClr>
                <a:srgbClr val="202124"/>
              </a:buClr>
              <a:buFont typeface="Arial"/>
              <a:buChar char="•"/>
            </a:pPr>
            <a:r>
              <a:rPr lang="en-US" sz="4860" b="1" u="none" strike="noStrike">
                <a:solidFill>
                  <a:srgbClr val="202124"/>
                </a:solidFill>
                <a:effectLst/>
                <a:uFillTx/>
                <a:latin typeface="Open Sans Bold"/>
                <a:ea typeface="Open Sans Bold"/>
              </a:rPr>
              <a:t>Obilježavanje 5. svibnja - Dana eTwinninga i Dana Europe</a:t>
            </a:r>
            <a:endParaRPr lang="hr-HR" sz="486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 2">
            <a:hlinkClick r:id="rId1"/>
          </p:cNvPr>
          <p:cNvSpPr/>
          <p:nvPr/>
        </p:nvSpPr>
        <p:spPr>
          <a:xfrm>
            <a:off x="540000" y="3757680"/>
            <a:ext cx="8115120" cy="4882320"/>
          </a:xfrm>
          <a:custGeom>
            <a:avLst/>
            <a:gdLst>
              <a:gd name="textAreaLeft" fmla="*/ 0 w 8115120"/>
              <a:gd name="textAreaRight" fmla="*/ 8115480 w 8115120"/>
              <a:gd name="textAreaTop" fmla="*/ 0 h 4882320"/>
              <a:gd name="textAreaBottom" fmla="*/ 4882680 h 4882320"/>
            </a:gdLst>
            <a:ahLst/>
            <a:cxnLst/>
            <a:rect l="textAreaLeft" t="textAreaTop" r="textAreaRight" b="textAreaBottom"/>
            <a:pathLst>
              <a:path w="8115300" h="4882706">
                <a:moveTo>
                  <a:pt x="0" y="0"/>
                </a:moveTo>
                <a:lnTo>
                  <a:pt x="8115300" y="0"/>
                </a:lnTo>
                <a:lnTo>
                  <a:pt x="8115300" y="4882706"/>
                </a:lnTo>
                <a:lnTo>
                  <a:pt x="0" y="48827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Freeform 3">
            <a:hlinkClick r:id="rId3"/>
          </p:cNvPr>
          <p:cNvSpPr/>
          <p:nvPr/>
        </p:nvSpPr>
        <p:spPr>
          <a:xfrm>
            <a:off x="9550800" y="4121280"/>
            <a:ext cx="7889760" cy="4732560"/>
          </a:xfrm>
          <a:custGeom>
            <a:avLst/>
            <a:gdLst>
              <a:gd name="textAreaLeft" fmla="*/ 0 w 7889760"/>
              <a:gd name="textAreaRight" fmla="*/ 7890120 w 7889760"/>
              <a:gd name="textAreaTop" fmla="*/ 0 h 4732560"/>
              <a:gd name="textAreaBottom" fmla="*/ 4732920 h 4732560"/>
            </a:gdLst>
            <a:ahLst/>
            <a:cxnLst/>
            <a:rect l="textAreaLeft" t="textAreaTop" r="textAreaRight" b="textAreaBottom"/>
            <a:pathLst>
              <a:path w="7890119" h="4732759">
                <a:moveTo>
                  <a:pt x="0" y="0"/>
                </a:moveTo>
                <a:lnTo>
                  <a:pt x="7890119" y="0"/>
                </a:lnTo>
                <a:lnTo>
                  <a:pt x="7890119" y="4732758"/>
                </a:lnTo>
                <a:lnTo>
                  <a:pt x="0" y="47327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7" name="TextBox 4"/>
          <p:cNvSpPr/>
          <p:nvPr/>
        </p:nvSpPr>
        <p:spPr>
          <a:xfrm>
            <a:off x="0" y="594000"/>
            <a:ext cx="18287640" cy="156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2881"/>
              </a:lnSpc>
            </a:pPr>
            <a:r>
              <a:rPr lang="en-US" sz="92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Predstavljanje učenika i škola</a:t>
            </a:r>
            <a:endParaRPr lang="hr-HR" sz="9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Freeform 2"/>
          <p:cNvSpPr/>
          <p:nvPr/>
        </p:nvSpPr>
        <p:spPr>
          <a:xfrm>
            <a:off x="2264760" y="2295000"/>
            <a:ext cx="13758480" cy="7738200"/>
          </a:xfrm>
          <a:custGeom>
            <a:avLst/>
            <a:gdLst>
              <a:gd name="textAreaLeft" fmla="*/ 0 w 13758480"/>
              <a:gd name="textAreaRight" fmla="*/ 13758840 w 13758480"/>
              <a:gd name="textAreaTop" fmla="*/ 0 h 7738200"/>
              <a:gd name="textAreaBottom" fmla="*/ 7738560 h 7738200"/>
            </a:gdLst>
            <a:ahLst/>
            <a:cxnLst/>
            <a:rect l="textAreaLeft" t="textAreaTop" r="textAreaRight" b="textAreaBottom"/>
            <a:pathLst>
              <a:path w="13758696" h="7738390">
                <a:moveTo>
                  <a:pt x="0" y="0"/>
                </a:moveTo>
                <a:lnTo>
                  <a:pt x="13758696" y="0"/>
                </a:lnTo>
                <a:lnTo>
                  <a:pt x="13758696" y="7738390"/>
                </a:lnTo>
                <a:lnTo>
                  <a:pt x="0" y="773839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9" name="Freeform 3"/>
          <p:cNvSpPr/>
          <p:nvPr/>
        </p:nvSpPr>
        <p:spPr>
          <a:xfrm>
            <a:off x="2674440" y="2539080"/>
            <a:ext cx="12938400" cy="7250040"/>
          </a:xfrm>
          <a:custGeom>
            <a:avLst/>
            <a:gdLst>
              <a:gd name="textAreaLeft" fmla="*/ 0 w 12938400"/>
              <a:gd name="textAreaRight" fmla="*/ 12938760 w 12938400"/>
              <a:gd name="textAreaTop" fmla="*/ 0 h 7250040"/>
              <a:gd name="textAreaBottom" fmla="*/ 7250400 h 7250040"/>
            </a:gdLst>
            <a:ahLst/>
            <a:cxnLst/>
            <a:rect l="textAreaLeft" t="textAreaTop" r="textAreaRight" b="textAreaBottom"/>
            <a:pathLst>
              <a:path w="12938910" h="7250530">
                <a:moveTo>
                  <a:pt x="0" y="0"/>
                </a:moveTo>
                <a:lnTo>
                  <a:pt x="12938910" y="0"/>
                </a:lnTo>
                <a:lnTo>
                  <a:pt x="12938910" y="7250530"/>
                </a:lnTo>
                <a:lnTo>
                  <a:pt x="0" y="725053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" name="TextBox 4"/>
          <p:cNvSpPr/>
          <p:nvPr/>
        </p:nvSpPr>
        <p:spPr>
          <a:xfrm>
            <a:off x="3975480" y="159840"/>
            <a:ext cx="10049760" cy="156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2881"/>
              </a:lnSpc>
            </a:pPr>
            <a:r>
              <a:rPr lang="en-US" sz="92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Zajednički poster</a:t>
            </a:r>
            <a:endParaRPr lang="hr-HR" sz="9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Freeform 2"/>
          <p:cNvSpPr/>
          <p:nvPr/>
        </p:nvSpPr>
        <p:spPr>
          <a:xfrm>
            <a:off x="1028880" y="1196280"/>
            <a:ext cx="7894440" cy="7894440"/>
          </a:xfrm>
          <a:custGeom>
            <a:avLst/>
            <a:gdLst>
              <a:gd name="textAreaLeft" fmla="*/ 0 w 7894440"/>
              <a:gd name="textAreaRight" fmla="*/ 7894800 w 7894440"/>
              <a:gd name="textAreaTop" fmla="*/ 0 h 7894440"/>
              <a:gd name="textAreaBottom" fmla="*/ 7894800 h 7894440"/>
            </a:gdLst>
            <a:ahLst/>
            <a:cxnLst/>
            <a:rect l="textAreaLeft" t="textAreaTop" r="textAreaRight" b="textAreaBottom"/>
            <a:pathLst>
              <a:path w="7894709" h="7894709">
                <a:moveTo>
                  <a:pt x="0" y="0"/>
                </a:moveTo>
                <a:lnTo>
                  <a:pt x="7894709" y="0"/>
                </a:lnTo>
                <a:lnTo>
                  <a:pt x="7894709" y="7894708"/>
                </a:lnTo>
                <a:lnTo>
                  <a:pt x="0" y="789470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Freeform 3"/>
          <p:cNvSpPr/>
          <p:nvPr/>
        </p:nvSpPr>
        <p:spPr>
          <a:xfrm>
            <a:off x="1450080" y="1617480"/>
            <a:ext cx="7051320" cy="7051320"/>
          </a:xfrm>
          <a:custGeom>
            <a:avLst/>
            <a:gdLst>
              <a:gd name="textAreaLeft" fmla="*/ 0 w 7051320"/>
              <a:gd name="textAreaRight" fmla="*/ 7051680 w 7051320"/>
              <a:gd name="textAreaTop" fmla="*/ 0 h 7051320"/>
              <a:gd name="textAreaBottom" fmla="*/ 7051680 h 7051320"/>
            </a:gdLst>
            <a:ahLst/>
            <a:cxnLst/>
            <a:rect l="textAreaLeft" t="textAreaTop" r="textAreaRight" b="textAreaBottom"/>
            <a:pathLst>
              <a:path w="7051788" h="7051788">
                <a:moveTo>
                  <a:pt x="0" y="0"/>
                </a:moveTo>
                <a:lnTo>
                  <a:pt x="7051788" y="0"/>
                </a:lnTo>
                <a:lnTo>
                  <a:pt x="7051788" y="7051788"/>
                </a:lnTo>
                <a:lnTo>
                  <a:pt x="0" y="70517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Freeform 4"/>
          <p:cNvSpPr/>
          <p:nvPr/>
        </p:nvSpPr>
        <p:spPr>
          <a:xfrm>
            <a:off x="10382400" y="2958840"/>
            <a:ext cx="4334400" cy="6131880"/>
          </a:xfrm>
          <a:custGeom>
            <a:avLst/>
            <a:gdLst>
              <a:gd name="textAreaLeft" fmla="*/ 0 w 4334400"/>
              <a:gd name="textAreaRight" fmla="*/ 4334760 w 4334400"/>
              <a:gd name="textAreaTop" fmla="*/ 0 h 6131880"/>
              <a:gd name="textAreaBottom" fmla="*/ 6132240 h 6131880"/>
            </a:gdLst>
            <a:ahLst/>
            <a:cxnLst/>
            <a:rect l="textAreaLeft" t="textAreaTop" r="textAreaRight" b="textAreaBottom"/>
            <a:pathLst>
              <a:path w="4334862" h="6132177">
                <a:moveTo>
                  <a:pt x="0" y="0"/>
                </a:moveTo>
                <a:lnTo>
                  <a:pt x="4334862" y="0"/>
                </a:lnTo>
                <a:lnTo>
                  <a:pt x="4334862" y="6132177"/>
                </a:lnTo>
                <a:lnTo>
                  <a:pt x="0" y="613217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" name="TextBox 5"/>
          <p:cNvSpPr/>
          <p:nvPr/>
        </p:nvSpPr>
        <p:spPr>
          <a:xfrm>
            <a:off x="10681560" y="327240"/>
            <a:ext cx="3365640" cy="156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2881"/>
              </a:lnSpc>
            </a:pPr>
            <a:r>
              <a:rPr lang="en-US" sz="92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LOGO</a:t>
            </a:r>
            <a:endParaRPr lang="hr-HR" sz="9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5" name="TextBox 6"/>
          <p:cNvSpPr/>
          <p:nvPr/>
        </p:nvSpPr>
        <p:spPr>
          <a:xfrm>
            <a:off x="3292920" y="9234720"/>
            <a:ext cx="3365640" cy="57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759"/>
              </a:lnSpc>
            </a:pPr>
            <a:r>
              <a:rPr lang="en-US" sz="3400" b="0" u="none" strike="noStrike">
                <a:solidFill>
                  <a:srgbClr val="FFFFFF"/>
                </a:solidFill>
                <a:effectLst/>
                <a:uFillTx/>
                <a:latin typeface="Open Sans"/>
                <a:ea typeface="Open Sans"/>
              </a:rPr>
              <a:t>Romania</a:t>
            </a:r>
            <a:endParaRPr lang="hr-HR" sz="3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6" name="TextBox 7"/>
          <p:cNvSpPr/>
          <p:nvPr/>
        </p:nvSpPr>
        <p:spPr>
          <a:xfrm>
            <a:off x="14980680" y="5401080"/>
            <a:ext cx="3126600" cy="118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4759"/>
              </a:lnSpc>
            </a:pPr>
            <a:r>
              <a:rPr lang="en-US" sz="3400" b="0" u="none" strike="noStrike">
                <a:solidFill>
                  <a:srgbClr val="FFFFFF"/>
                </a:solidFill>
                <a:effectLst/>
                <a:uFillTx/>
                <a:latin typeface="Open Sans"/>
                <a:ea typeface="Open Sans"/>
              </a:rPr>
              <a:t>naš prijedlog, Drago Bašković</a:t>
            </a:r>
            <a:endParaRPr lang="hr-HR" sz="34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reeform 2"/>
          <p:cNvSpPr/>
          <p:nvPr/>
        </p:nvSpPr>
        <p:spPr>
          <a:xfrm>
            <a:off x="2762640" y="7718400"/>
            <a:ext cx="12762360" cy="2179800"/>
          </a:xfrm>
          <a:custGeom>
            <a:avLst/>
            <a:gdLst>
              <a:gd name="textAreaLeft" fmla="*/ 0 w 12762360"/>
              <a:gd name="textAreaRight" fmla="*/ 12762720 w 12762360"/>
              <a:gd name="textAreaTop" fmla="*/ 0 h 2179800"/>
              <a:gd name="textAreaBottom" fmla="*/ 2180160 h 2179800"/>
            </a:gdLst>
            <a:ahLst/>
            <a:cxnLst/>
            <a:rect l="textAreaLeft" t="textAreaTop" r="textAreaRight" b="textAreaBottom"/>
            <a:pathLst>
              <a:path w="12762665" h="2180102">
                <a:moveTo>
                  <a:pt x="0" y="0"/>
                </a:moveTo>
                <a:lnTo>
                  <a:pt x="12762664" y="0"/>
                </a:lnTo>
                <a:lnTo>
                  <a:pt x="12762664" y="2180102"/>
                </a:lnTo>
                <a:lnTo>
                  <a:pt x="0" y="21801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" name="Freeform 3">
            <a:hlinkClick r:id="rId2"/>
          </p:cNvPr>
          <p:cNvSpPr/>
          <p:nvPr/>
        </p:nvSpPr>
        <p:spPr>
          <a:xfrm>
            <a:off x="5717880" y="2848320"/>
            <a:ext cx="6852240" cy="4589640"/>
          </a:xfrm>
          <a:custGeom>
            <a:avLst/>
            <a:gdLst>
              <a:gd name="textAreaLeft" fmla="*/ 0 w 6852240"/>
              <a:gd name="textAreaRight" fmla="*/ 6852600 w 6852240"/>
              <a:gd name="textAreaTop" fmla="*/ 0 h 4589640"/>
              <a:gd name="textAreaBottom" fmla="*/ 4590000 h 4589640"/>
            </a:gdLst>
            <a:ahLst/>
            <a:cxnLst/>
            <a:rect l="textAreaLeft" t="textAreaTop" r="textAreaRight" b="textAreaBottom"/>
            <a:pathLst>
              <a:path w="6852569" h="4590051">
                <a:moveTo>
                  <a:pt x="0" y="0"/>
                </a:moveTo>
                <a:lnTo>
                  <a:pt x="6852568" y="0"/>
                </a:lnTo>
                <a:lnTo>
                  <a:pt x="6852568" y="4590050"/>
                </a:lnTo>
                <a:lnTo>
                  <a:pt x="0" y="45900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TextBox 4"/>
          <p:cNvSpPr/>
          <p:nvPr/>
        </p:nvSpPr>
        <p:spPr>
          <a:xfrm>
            <a:off x="514440" y="641880"/>
            <a:ext cx="17259120" cy="156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12881"/>
              </a:lnSpc>
            </a:pPr>
            <a:r>
              <a:rPr lang="en-US" sz="92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Slogan -  Europski dan jezika</a:t>
            </a:r>
            <a:endParaRPr lang="hr-HR" sz="92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0" name="TextBox 5"/>
          <p:cNvSpPr/>
          <p:nvPr/>
        </p:nvSpPr>
        <p:spPr>
          <a:xfrm>
            <a:off x="2762640" y="8437320"/>
            <a:ext cx="12762360" cy="101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8260"/>
              </a:lnSpc>
            </a:pPr>
            <a:r>
              <a:rPr lang="en-US" sz="5900" b="0" u="none" strike="noStrike">
                <a:solidFill>
                  <a:srgbClr val="202124"/>
                </a:solidFill>
                <a:effectLst/>
                <a:uFillTx/>
                <a:latin typeface="Holla"/>
                <a:ea typeface="Holla"/>
              </a:rPr>
              <a:t>Jednakost i sloboda su ključ mira!</a:t>
            </a:r>
            <a:endParaRPr lang="hr-HR" sz="59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57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2"/>
          <p:cNvSpPr/>
          <p:nvPr/>
        </p:nvSpPr>
        <p:spPr>
          <a:xfrm>
            <a:off x="857160" y="527040"/>
            <a:ext cx="16573320" cy="241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algn="ctr" defTabSz="914400">
              <a:lnSpc>
                <a:spcPts val="9941"/>
              </a:lnSpc>
            </a:pPr>
            <a:r>
              <a:rPr lang="en-US" sz="71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Sastanak Modela Ujedinjenih naroda</a:t>
            </a:r>
            <a:endParaRPr lang="hr-HR" sz="71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9380"/>
              </a:lnSpc>
            </a:pPr>
            <a:r>
              <a:rPr lang="en-US" sz="670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Tema: Mir i solidarnost</a:t>
            </a:r>
            <a:endParaRPr lang="hr-HR" sz="67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2" name="TextBox 3"/>
          <p:cNvSpPr/>
          <p:nvPr/>
        </p:nvSpPr>
        <p:spPr>
          <a:xfrm>
            <a:off x="1028880" y="3783960"/>
            <a:ext cx="11730600" cy="585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0" rIns="0" bIns="0" anchor="t">
            <a:spAutoFit/>
          </a:bodyPr>
          <a:p>
            <a:pPr marL="794520" lvl="1" indent="-397440" defTabSz="914400">
              <a:lnSpc>
                <a:spcPts val="5153"/>
              </a:lnSpc>
              <a:buClr>
                <a:srgbClr val="FFFFFF"/>
              </a:buClr>
              <a:buFont typeface="Arial"/>
              <a:buChar char="•"/>
            </a:pPr>
            <a:r>
              <a:rPr lang="en-US" sz="368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17. travnja 2026.</a:t>
            </a:r>
            <a:endParaRPr lang="hr-HR" sz="368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794520" lvl="1" indent="-397440" defTabSz="914400">
              <a:lnSpc>
                <a:spcPts val="5153"/>
              </a:lnSpc>
              <a:buClr>
                <a:srgbClr val="FFFFFF"/>
              </a:buClr>
              <a:buFont typeface="Arial"/>
              <a:buChar char="•"/>
            </a:pPr>
            <a:r>
              <a:rPr lang="en-US" sz="368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Zašto je mir važan?</a:t>
            </a:r>
            <a:endParaRPr lang="hr-HR" sz="368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794520" lvl="1" indent="-397440" defTabSz="914400">
              <a:lnSpc>
                <a:spcPts val="5153"/>
              </a:lnSpc>
              <a:buClr>
                <a:srgbClr val="FFFFFF"/>
              </a:buClr>
              <a:buFont typeface="Arial"/>
              <a:buChar char="•"/>
            </a:pPr>
            <a:r>
              <a:rPr lang="en-US" sz="368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Što znači solidarnost?</a:t>
            </a:r>
            <a:endParaRPr lang="hr-HR" sz="368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794520" lvl="1" indent="-397440" defTabSz="914400">
              <a:lnSpc>
                <a:spcPts val="5153"/>
              </a:lnSpc>
              <a:buClr>
                <a:srgbClr val="FFFFFF"/>
              </a:buClr>
              <a:buFont typeface="Arial"/>
              <a:buChar char="•"/>
            </a:pPr>
            <a:r>
              <a:rPr lang="en-US" sz="368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Kako mladi ljudi mogu pomoći?</a:t>
            </a:r>
            <a:endParaRPr lang="hr-HR" sz="368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794520" lvl="1" indent="-397440" defTabSz="914400">
              <a:lnSpc>
                <a:spcPts val="5153"/>
              </a:lnSpc>
              <a:buClr>
                <a:srgbClr val="FFFFFF"/>
              </a:buClr>
              <a:buFont typeface="Arial"/>
              <a:buChar char="•"/>
            </a:pPr>
            <a:r>
              <a:rPr lang="en-US" sz="368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Zašto je suradnja važna?</a:t>
            </a:r>
            <a:endParaRPr lang="hr-HR" sz="368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794520" lvl="1" indent="-397440" defTabSz="914400">
              <a:lnSpc>
                <a:spcPts val="5153"/>
              </a:lnSpc>
              <a:buClr>
                <a:srgbClr val="FFFFFF"/>
              </a:buClr>
              <a:buFont typeface="Arial"/>
              <a:buChar char="•"/>
            </a:pPr>
            <a:r>
              <a:rPr lang="en-US" sz="368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Kako zemlje mogu jedna drugoj mirno pomoći?</a:t>
            </a:r>
            <a:endParaRPr lang="hr-HR" sz="368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794520" lvl="1" indent="-397440" defTabSz="914400">
              <a:lnSpc>
                <a:spcPts val="5153"/>
              </a:lnSpc>
              <a:buClr>
                <a:srgbClr val="FFFFFF"/>
              </a:buClr>
              <a:buFont typeface="Arial"/>
              <a:buChar char="•"/>
            </a:pPr>
            <a:r>
              <a:rPr lang="en-US" sz="3680" b="1" u="none" strike="noStrike">
                <a:solidFill>
                  <a:srgbClr val="FFFFFF"/>
                </a:solidFill>
                <a:effectLst/>
                <a:uFillTx/>
                <a:latin typeface="Open Sans Bold"/>
                <a:ea typeface="Open Sans Bold"/>
              </a:rPr>
              <a:t>Navedite jednu mirotvornu akciju koju mladi ljudi mogu poduzeti?</a:t>
            </a:r>
            <a:endParaRPr lang="hr-HR" sz="368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5153"/>
              </a:lnSpc>
            </a:pPr>
            <a:endParaRPr lang="hr-HR" sz="18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3" name="Freeform 4"/>
          <p:cNvSpPr/>
          <p:nvPr/>
        </p:nvSpPr>
        <p:spPr>
          <a:xfrm>
            <a:off x="11592720" y="3487680"/>
            <a:ext cx="4928400" cy="2772000"/>
          </a:xfrm>
          <a:custGeom>
            <a:avLst/>
            <a:gdLst>
              <a:gd name="textAreaLeft" fmla="*/ 0 w 4928400"/>
              <a:gd name="textAreaRight" fmla="*/ 4928760 w 4928400"/>
              <a:gd name="textAreaTop" fmla="*/ 0 h 2772000"/>
              <a:gd name="textAreaBottom" fmla="*/ 2772360 h 2772000"/>
            </a:gdLst>
            <a:ahLst/>
            <a:cxnLst/>
            <a:rect l="textAreaLeft" t="textAreaTop" r="textAreaRight" b="textAreaBottom"/>
            <a:pathLst>
              <a:path w="4928697" h="2772392">
                <a:moveTo>
                  <a:pt x="0" y="0"/>
                </a:moveTo>
                <a:lnTo>
                  <a:pt x="4928697" y="0"/>
                </a:lnTo>
                <a:lnTo>
                  <a:pt x="4928697" y="2772392"/>
                </a:lnTo>
                <a:lnTo>
                  <a:pt x="0" y="277239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45000" rIns="90000" bIns="45000" anchor="t">
            <a:noAutofit/>
          </a:bodyPr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Application>LibreOffice/26.2.1.2$Windows_X86_64 LibreOffice_project/620$Build-2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DAHLPwC0L_E</dc:identifier>
  <dc:language>hr-HR</dc:language>
  <cp:lastModifiedBy/>
  <dcterms:modified xsi:type="dcterms:W3CDTF">2026-06-10T11:52:51Z</dcterms:modified>
  <cp:revision>2</cp:revision>
  <dc:subject/>
  <dc:title>Creative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